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omments/modernComment_57E_C3E52A12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1" r:id="rId1"/>
    <p:sldMasterId id="2147484031" r:id="rId2"/>
  </p:sldMasterIdLst>
  <p:notesMasterIdLst>
    <p:notesMasterId r:id="rId37"/>
  </p:notesMasterIdLst>
  <p:sldIdLst>
    <p:sldId id="1398" r:id="rId3"/>
    <p:sldId id="1592" r:id="rId4"/>
    <p:sldId id="1461" r:id="rId5"/>
    <p:sldId id="1434" r:id="rId6"/>
    <p:sldId id="1435" r:id="rId7"/>
    <p:sldId id="1411" r:id="rId8"/>
    <p:sldId id="1437" r:id="rId9"/>
    <p:sldId id="1539" r:id="rId10"/>
    <p:sldId id="1540" r:id="rId11"/>
    <p:sldId id="1541" r:id="rId12"/>
    <p:sldId id="1542" r:id="rId13"/>
    <p:sldId id="1476" r:id="rId14"/>
    <p:sldId id="1624" r:id="rId15"/>
    <p:sldId id="1607" r:id="rId16"/>
    <p:sldId id="1594" r:id="rId17"/>
    <p:sldId id="1630" r:id="rId18"/>
    <p:sldId id="1406" r:id="rId19"/>
    <p:sldId id="1631" r:id="rId20"/>
    <p:sldId id="1632" r:id="rId21"/>
    <p:sldId id="1595" r:id="rId22"/>
    <p:sldId id="1633" r:id="rId23"/>
    <p:sldId id="1597" r:id="rId24"/>
    <p:sldId id="1606" r:id="rId25"/>
    <p:sldId id="1605" r:id="rId26"/>
    <p:sldId id="1596" r:id="rId27"/>
    <p:sldId id="1635" r:id="rId28"/>
    <p:sldId id="1608" r:id="rId29"/>
    <p:sldId id="1636" r:id="rId30"/>
    <p:sldId id="1637" r:id="rId31"/>
    <p:sldId id="1638" r:id="rId32"/>
    <p:sldId id="1639" r:id="rId33"/>
    <p:sldId id="1640" r:id="rId34"/>
    <p:sldId id="1641" r:id="rId35"/>
    <p:sldId id="454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BEE220-F197-E934-C403-C73E1AF8C878}" name="Patel, Alpesh G" initials="AP" userId="S::agpatel1@ncdot.gov::ae6dea35-411d-44e5-ac39-9c0ac1093120" providerId="AD"/>
  <p188:author id="{FBC5E5DF-5252-7BDD-A217-559F6BEF99B1}" name="Marshall, Travis K" initials="MT" userId="S::tkmarshall@ncdot.gov::bcf73099-9eaf-4742-a565-bc1c0727d3d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Morgan" initials="DM" lastIdx="1" clrIdx="0">
    <p:extLst>
      <p:ext uri="{19B8F6BF-5375-455C-9EA6-DF929625EA0E}">
        <p15:presenceInfo xmlns:p15="http://schemas.microsoft.com/office/powerpoint/2012/main" userId="S-1-5-21-1004336348-1708537768-725345543-1270" providerId="AD"/>
      </p:ext>
    </p:extLst>
  </p:cmAuthor>
  <p:cmAuthor id="2" name="Tom Creasey" initials="TC" lastIdx="1" clrIdx="1">
    <p:extLst>
      <p:ext uri="{19B8F6BF-5375-455C-9EA6-DF929625EA0E}">
        <p15:presenceInfo xmlns:p15="http://schemas.microsoft.com/office/powerpoint/2012/main" userId="Tom Creasey" providerId="None"/>
      </p:ext>
    </p:extLst>
  </p:cmAuthor>
  <p:cmAuthor id="3" name="Vince Bernardin" initials="VB" lastIdx="1" clrIdx="2">
    <p:extLst>
      <p:ext uri="{19B8F6BF-5375-455C-9EA6-DF929625EA0E}">
        <p15:presenceInfo xmlns:p15="http://schemas.microsoft.com/office/powerpoint/2012/main" userId="S::vince@caliper.com::78277221-1736-4250-99c6-082d4890f4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95CA6"/>
    <a:srgbClr val="02AE8D"/>
    <a:srgbClr val="F7AC08"/>
    <a:srgbClr val="632289"/>
    <a:srgbClr val="F7AB05"/>
    <a:srgbClr val="01AD8D"/>
    <a:srgbClr val="1A5E95"/>
    <a:srgbClr val="0000FF"/>
    <a:srgbClr val="CC00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10E49C-84E7-4C4C-867E-67124EF75536}" v="32" dt="2025-04-14T19:28:19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144" y="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47" Type="http://schemas.openxmlformats.org/officeDocument/2006/relationships/customXml" Target="../customXml/item2.xml"/><Relationship Id="rId50" Type="http://schemas.openxmlformats.org/officeDocument/2006/relationships/customXml" Target="../customXml/item5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48" Type="http://schemas.openxmlformats.org/officeDocument/2006/relationships/customXml" Target="../customXml/item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46" Type="http://schemas.openxmlformats.org/officeDocument/2006/relationships/customXml" Target="../customXml/item1.xml"/><Relationship Id="rId20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 Bernardin" userId="78277221-1736-4250-99c6-082d4890f4b0" providerId="ADAL" clId="{6810E49C-84E7-4C4C-867E-67124EF75536}"/>
    <pc:docChg chg="addSld delSld modSld">
      <pc:chgData name="Vince Bernardin" userId="78277221-1736-4250-99c6-082d4890f4b0" providerId="ADAL" clId="{6810E49C-84E7-4C4C-867E-67124EF75536}" dt="2025-04-14T19:30:01.464" v="114" actId="20577"/>
      <pc:docMkLst>
        <pc:docMk/>
      </pc:docMkLst>
      <pc:sldChg chg="modSp mod">
        <pc:chgData name="Vince Bernardin" userId="78277221-1736-4250-99c6-082d4890f4b0" providerId="ADAL" clId="{6810E49C-84E7-4C4C-867E-67124EF75536}" dt="2025-04-14T19:30:01.464" v="114" actId="20577"/>
        <pc:sldMkLst>
          <pc:docMk/>
          <pc:sldMk cId="3286575634" sldId="1406"/>
        </pc:sldMkLst>
        <pc:spChg chg="mod">
          <ac:chgData name="Vince Bernardin" userId="78277221-1736-4250-99c6-082d4890f4b0" providerId="ADAL" clId="{6810E49C-84E7-4C4C-867E-67124EF75536}" dt="2025-04-14T19:30:01.464" v="114" actId="20577"/>
          <ac:spMkLst>
            <pc:docMk/>
            <pc:sldMk cId="3286575634" sldId="1406"/>
            <ac:spMk id="3" creationId="{30C89A4E-770A-C459-E994-7B7F1C3E5293}"/>
          </ac:spMkLst>
        </pc:spChg>
      </pc:sldChg>
      <pc:sldChg chg="addSp modSp add mod">
        <pc:chgData name="Vince Bernardin" userId="78277221-1736-4250-99c6-082d4890f4b0" providerId="ADAL" clId="{6810E49C-84E7-4C4C-867E-67124EF75536}" dt="2025-04-14T19:28:07.996" v="92" actId="1076"/>
        <pc:sldMkLst>
          <pc:docMk/>
          <pc:sldMk cId="1187154734" sldId="1539"/>
        </pc:sldMkLst>
        <pc:spChg chg="add mod">
          <ac:chgData name="Vince Bernardin" userId="78277221-1736-4250-99c6-082d4890f4b0" providerId="ADAL" clId="{6810E49C-84E7-4C4C-867E-67124EF75536}" dt="2025-04-14T19:28:07.996" v="92" actId="1076"/>
          <ac:spMkLst>
            <pc:docMk/>
            <pc:sldMk cId="1187154734" sldId="1539"/>
            <ac:spMk id="9" creationId="{FB81DFE4-D704-70B7-3B7F-A177059AA9B6}"/>
          </ac:spMkLst>
        </pc:spChg>
      </pc:sldChg>
      <pc:sldChg chg="add">
        <pc:chgData name="Vince Bernardin" userId="78277221-1736-4250-99c6-082d4890f4b0" providerId="ADAL" clId="{6810E49C-84E7-4C4C-867E-67124EF75536}" dt="2025-04-14T19:21:59.396" v="1"/>
        <pc:sldMkLst>
          <pc:docMk/>
          <pc:sldMk cId="3173806324" sldId="1540"/>
        </pc:sldMkLst>
      </pc:sldChg>
      <pc:sldChg chg="modSp add mod">
        <pc:chgData name="Vince Bernardin" userId="78277221-1736-4250-99c6-082d4890f4b0" providerId="ADAL" clId="{6810E49C-84E7-4C4C-867E-67124EF75536}" dt="2025-04-14T19:27:01.356" v="77" actId="20577"/>
        <pc:sldMkLst>
          <pc:docMk/>
          <pc:sldMk cId="4121118038" sldId="1541"/>
        </pc:sldMkLst>
        <pc:spChg chg="mod">
          <ac:chgData name="Vince Bernardin" userId="78277221-1736-4250-99c6-082d4890f4b0" providerId="ADAL" clId="{6810E49C-84E7-4C4C-867E-67124EF75536}" dt="2025-04-14T19:27:01.356" v="77" actId="20577"/>
          <ac:spMkLst>
            <pc:docMk/>
            <pc:sldMk cId="4121118038" sldId="1541"/>
            <ac:spMk id="3" creationId="{DE4BEC27-1787-4440-068A-A803D70ED04D}"/>
          </ac:spMkLst>
        </pc:spChg>
      </pc:sldChg>
      <pc:sldChg chg="addSp modSp add mod">
        <pc:chgData name="Vince Bernardin" userId="78277221-1736-4250-99c6-082d4890f4b0" providerId="ADAL" clId="{6810E49C-84E7-4C4C-867E-67124EF75536}" dt="2025-04-14T19:28:23.925" v="94" actId="1076"/>
        <pc:sldMkLst>
          <pc:docMk/>
          <pc:sldMk cId="1637101871" sldId="1542"/>
        </pc:sldMkLst>
        <pc:spChg chg="mod">
          <ac:chgData name="Vince Bernardin" userId="78277221-1736-4250-99c6-082d4890f4b0" providerId="ADAL" clId="{6810E49C-84E7-4C4C-867E-67124EF75536}" dt="2025-04-14T19:27:43.070" v="88" actId="14100"/>
          <ac:spMkLst>
            <pc:docMk/>
            <pc:sldMk cId="1637101871" sldId="1542"/>
            <ac:spMk id="3" creationId="{3A86506A-0116-554A-09DE-C2BB8507D1F1}"/>
          </ac:spMkLst>
        </pc:spChg>
        <pc:spChg chg="add mod">
          <ac:chgData name="Vince Bernardin" userId="78277221-1736-4250-99c6-082d4890f4b0" providerId="ADAL" clId="{6810E49C-84E7-4C4C-867E-67124EF75536}" dt="2025-04-14T19:28:23.925" v="94" actId="1076"/>
          <ac:spMkLst>
            <pc:docMk/>
            <pc:sldMk cId="1637101871" sldId="1542"/>
            <ac:spMk id="5" creationId="{3B3A6571-43E1-CDC0-74EF-4B06ED1977B1}"/>
          </ac:spMkLst>
        </pc:spChg>
      </pc:sldChg>
      <pc:sldChg chg="del">
        <pc:chgData name="Vince Bernardin" userId="78277221-1736-4250-99c6-082d4890f4b0" providerId="ADAL" clId="{6810E49C-84E7-4C4C-867E-67124EF75536}" dt="2025-04-14T19:21:15.763" v="0" actId="47"/>
        <pc:sldMkLst>
          <pc:docMk/>
          <pc:sldMk cId="1411819750" sldId="1620"/>
        </pc:sldMkLst>
      </pc:sldChg>
    </pc:docChg>
  </pc:docChgLst>
  <pc:docChgLst>
    <pc:chgData name="Vince Bernardin" userId="78277221-1736-4250-99c6-082d4890f4b0" providerId="ADAL" clId="{00B2984F-1B22-42A6-9998-6F23E4D41BBE}"/>
    <pc:docChg chg="undo custSel addSld delSld modSld">
      <pc:chgData name="Vince Bernardin" userId="78277221-1736-4250-99c6-082d4890f4b0" providerId="ADAL" clId="{00B2984F-1B22-42A6-9998-6F23E4D41BBE}" dt="2025-03-28T19:56:05.945" v="490" actId="20577"/>
      <pc:docMkLst>
        <pc:docMk/>
      </pc:docMkLst>
      <pc:sldChg chg="modSp">
        <pc:chgData name="Vince Bernardin" userId="78277221-1736-4250-99c6-082d4890f4b0" providerId="ADAL" clId="{00B2984F-1B22-42A6-9998-6F23E4D41BBE}" dt="2025-03-27T16:27:18.850" v="3" actId="1076"/>
        <pc:sldMkLst>
          <pc:docMk/>
          <pc:sldMk cId="3286575634" sldId="1406"/>
        </pc:sldMkLst>
        <pc:picChg chg="mod">
          <ac:chgData name="Vince Bernardin" userId="78277221-1736-4250-99c6-082d4890f4b0" providerId="ADAL" clId="{00B2984F-1B22-42A6-9998-6F23E4D41BBE}" dt="2025-03-27T16:27:18.850" v="3" actId="1076"/>
          <ac:picMkLst>
            <pc:docMk/>
            <pc:sldMk cId="3286575634" sldId="1406"/>
            <ac:picMk id="5" creationId="{B38696F7-F781-75C8-5456-385DD0E7A72D}"/>
          </ac:picMkLst>
        </pc:picChg>
      </pc:sldChg>
      <pc:sldChg chg="modNotesTx">
        <pc:chgData name="Vince Bernardin" userId="78277221-1736-4250-99c6-082d4890f4b0" providerId="ADAL" clId="{00B2984F-1B22-42A6-9998-6F23E4D41BBE}" dt="2025-03-28T19:37:36.838" v="438" actId="20577"/>
        <pc:sldMkLst>
          <pc:docMk/>
          <pc:sldMk cId="2279248288" sldId="1411"/>
        </pc:sldMkLst>
      </pc:sldChg>
      <pc:sldChg chg="modNotesTx">
        <pc:chgData name="Vince Bernardin" userId="78277221-1736-4250-99c6-082d4890f4b0" providerId="ADAL" clId="{00B2984F-1B22-42A6-9998-6F23E4D41BBE}" dt="2025-03-28T19:36:51.526" v="329" actId="20577"/>
        <pc:sldMkLst>
          <pc:docMk/>
          <pc:sldMk cId="1130031116" sldId="1435"/>
        </pc:sldMkLst>
      </pc:sldChg>
      <pc:sldChg chg="modSp mod">
        <pc:chgData name="Vince Bernardin" userId="78277221-1736-4250-99c6-082d4890f4b0" providerId="ADAL" clId="{00B2984F-1B22-42A6-9998-6F23E4D41BBE}" dt="2025-03-27T16:43:35.413" v="120" actId="20577"/>
        <pc:sldMkLst>
          <pc:docMk/>
          <pc:sldMk cId="1808538448" sldId="1597"/>
        </pc:sldMkLst>
        <pc:spChg chg="mod">
          <ac:chgData name="Vince Bernardin" userId="78277221-1736-4250-99c6-082d4890f4b0" providerId="ADAL" clId="{00B2984F-1B22-42A6-9998-6F23E4D41BBE}" dt="2025-03-27T16:43:35.413" v="120" actId="20577"/>
          <ac:spMkLst>
            <pc:docMk/>
            <pc:sldMk cId="1808538448" sldId="1597"/>
            <ac:spMk id="3" creationId="{F350DF6F-FDD9-39EC-9BB1-33F8CD23320E}"/>
          </ac:spMkLst>
        </pc:spChg>
        <pc:picChg chg="mod">
          <ac:chgData name="Vince Bernardin" userId="78277221-1736-4250-99c6-082d4890f4b0" providerId="ADAL" clId="{00B2984F-1B22-42A6-9998-6F23E4D41BBE}" dt="2025-03-27T16:42:58.222" v="49" actId="1035"/>
          <ac:picMkLst>
            <pc:docMk/>
            <pc:sldMk cId="1808538448" sldId="1597"/>
            <ac:picMk id="6" creationId="{408198F7-FD32-F8EF-E640-647315325E8C}"/>
          </ac:picMkLst>
        </pc:picChg>
      </pc:sldChg>
      <pc:sldChg chg="addSp delSp modSp mod">
        <pc:chgData name="Vince Bernardin" userId="78277221-1736-4250-99c6-082d4890f4b0" providerId="ADAL" clId="{00B2984F-1B22-42A6-9998-6F23E4D41BBE}" dt="2025-03-27T16:58:34.830" v="162" actId="478"/>
        <pc:sldMkLst>
          <pc:docMk/>
          <pc:sldMk cId="3262957562" sldId="1608"/>
        </pc:sldMkLst>
        <pc:picChg chg="add mod">
          <ac:chgData name="Vince Bernardin" userId="78277221-1736-4250-99c6-082d4890f4b0" providerId="ADAL" clId="{00B2984F-1B22-42A6-9998-6F23E4D41BBE}" dt="2025-03-27T16:58:26.581" v="161" actId="14826"/>
          <ac:picMkLst>
            <pc:docMk/>
            <pc:sldMk cId="3262957562" sldId="1608"/>
            <ac:picMk id="6" creationId="{B891D531-43BA-C8DB-6A87-66542558B167}"/>
          </ac:picMkLst>
        </pc:picChg>
      </pc:sldChg>
      <pc:sldChg chg="addSp modSp mod modNotesTx">
        <pc:chgData name="Vince Bernardin" userId="78277221-1736-4250-99c6-082d4890f4b0" providerId="ADAL" clId="{00B2984F-1B22-42A6-9998-6F23E4D41BBE}" dt="2025-03-28T19:56:05.945" v="490" actId="20577"/>
        <pc:sldMkLst>
          <pc:docMk/>
          <pc:sldMk cId="2382441135" sldId="1633"/>
        </pc:sldMkLst>
        <pc:spChg chg="mod">
          <ac:chgData name="Vince Bernardin" userId="78277221-1736-4250-99c6-082d4890f4b0" providerId="ADAL" clId="{00B2984F-1B22-42A6-9998-6F23E4D41BBE}" dt="2025-03-28T19:55:40.605" v="450" actId="1035"/>
          <ac:spMkLst>
            <pc:docMk/>
            <pc:sldMk cId="2382441135" sldId="1633"/>
            <ac:spMk id="3" creationId="{8F3F1C62-0DA6-4D71-4B73-BE42569A83F8}"/>
          </ac:spMkLst>
        </pc:spChg>
        <pc:picChg chg="add mod modCrop">
          <ac:chgData name="Vince Bernardin" userId="78277221-1736-4250-99c6-082d4890f4b0" providerId="ADAL" clId="{00B2984F-1B22-42A6-9998-6F23E4D41BBE}" dt="2025-03-28T19:55:33.358" v="448" actId="1076"/>
          <ac:picMkLst>
            <pc:docMk/>
            <pc:sldMk cId="2382441135" sldId="1633"/>
            <ac:picMk id="6" creationId="{E0D8CA10-81BE-0C83-1EA5-BCDE765D0328}"/>
          </ac:picMkLst>
        </pc:picChg>
      </pc:sldChg>
      <pc:sldChg chg="del">
        <pc:chgData name="Vince Bernardin" userId="78277221-1736-4250-99c6-082d4890f4b0" providerId="ADAL" clId="{00B2984F-1B22-42A6-9998-6F23E4D41BBE}" dt="2025-03-28T19:54:45.038" v="439" actId="47"/>
        <pc:sldMkLst>
          <pc:docMk/>
          <pc:sldMk cId="3390977725" sldId="1634"/>
        </pc:sldMkLst>
      </pc:sldChg>
      <pc:sldChg chg="modSp mod">
        <pc:chgData name="Vince Bernardin" userId="78277221-1736-4250-99c6-082d4890f4b0" providerId="ADAL" clId="{00B2984F-1B22-42A6-9998-6F23E4D41BBE}" dt="2025-03-27T16:44:11.185" v="134" actId="20577"/>
        <pc:sldMkLst>
          <pc:docMk/>
          <pc:sldMk cId="3964909366" sldId="1635"/>
        </pc:sldMkLst>
        <pc:spChg chg="mod">
          <ac:chgData name="Vince Bernardin" userId="78277221-1736-4250-99c6-082d4890f4b0" providerId="ADAL" clId="{00B2984F-1B22-42A6-9998-6F23E4D41BBE}" dt="2025-03-27T16:44:11.185" v="134" actId="20577"/>
          <ac:spMkLst>
            <pc:docMk/>
            <pc:sldMk cId="3964909366" sldId="1635"/>
            <ac:spMk id="2" creationId="{38C0B3C5-416E-200B-CB37-39D7227E9BF3}"/>
          </ac:spMkLst>
        </pc:spChg>
      </pc:sldChg>
      <pc:sldChg chg="modSp mod">
        <pc:chgData name="Vince Bernardin" userId="78277221-1736-4250-99c6-082d4890f4b0" providerId="ADAL" clId="{00B2984F-1B22-42A6-9998-6F23E4D41BBE}" dt="2025-03-27T16:59:43.844" v="197" actId="20577"/>
        <pc:sldMkLst>
          <pc:docMk/>
          <pc:sldMk cId="3446680121" sldId="1640"/>
        </pc:sldMkLst>
        <pc:spChg chg="mod">
          <ac:chgData name="Vince Bernardin" userId="78277221-1736-4250-99c6-082d4890f4b0" providerId="ADAL" clId="{00B2984F-1B22-42A6-9998-6F23E4D41BBE}" dt="2025-03-27T16:59:43.844" v="197" actId="20577"/>
          <ac:spMkLst>
            <pc:docMk/>
            <pc:sldMk cId="3446680121" sldId="1640"/>
            <ac:spMk id="2" creationId="{4783FC68-BC87-5439-A2EF-D441517A49F3}"/>
          </ac:spMkLst>
        </pc:spChg>
      </pc:sldChg>
      <pc:sldChg chg="delSp add del mod">
        <pc:chgData name="Vince Bernardin" userId="78277221-1736-4250-99c6-082d4890f4b0" providerId="ADAL" clId="{00B2984F-1B22-42A6-9998-6F23E4D41BBE}" dt="2025-03-27T16:58:40.681" v="163" actId="47"/>
        <pc:sldMkLst>
          <pc:docMk/>
          <pc:sldMk cId="1670349653" sldId="164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Sheet1!$C$4:$C$69</c:f>
              <c:numCache>
                <c:formatCode>General</c:formatCode>
                <c:ptCount val="66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  <c:pt idx="49">
                  <c:v>64</c:v>
                </c:pt>
                <c:pt idx="50">
                  <c:v>65</c:v>
                </c:pt>
                <c:pt idx="51">
                  <c:v>66</c:v>
                </c:pt>
                <c:pt idx="52">
                  <c:v>67</c:v>
                </c:pt>
                <c:pt idx="53">
                  <c:v>68</c:v>
                </c:pt>
                <c:pt idx="54">
                  <c:v>69</c:v>
                </c:pt>
                <c:pt idx="55">
                  <c:v>70</c:v>
                </c:pt>
                <c:pt idx="56">
                  <c:v>71</c:v>
                </c:pt>
                <c:pt idx="57">
                  <c:v>72</c:v>
                </c:pt>
                <c:pt idx="58">
                  <c:v>73</c:v>
                </c:pt>
                <c:pt idx="59">
                  <c:v>74</c:v>
                </c:pt>
                <c:pt idx="60">
                  <c:v>75</c:v>
                </c:pt>
                <c:pt idx="61">
                  <c:v>76</c:v>
                </c:pt>
                <c:pt idx="62">
                  <c:v>77</c:v>
                </c:pt>
                <c:pt idx="63">
                  <c:v>78</c:v>
                </c:pt>
                <c:pt idx="64">
                  <c:v>79</c:v>
                </c:pt>
                <c:pt idx="65">
                  <c:v>80</c:v>
                </c:pt>
              </c:numCache>
            </c:numRef>
          </c:xVal>
          <c:yVal>
            <c:numRef>
              <c:f>Sheet1!$D$4:$D$69</c:f>
              <c:numCache>
                <c:formatCode>General</c:formatCode>
                <c:ptCount val="66"/>
                <c:pt idx="0">
                  <c:v>0.31105274999999999</c:v>
                </c:pt>
                <c:pt idx="1">
                  <c:v>0.32784032000000002</c:v>
                </c:pt>
                <c:pt idx="2">
                  <c:v>0.34413422999999999</c:v>
                </c:pt>
                <c:pt idx="3">
                  <c:v>0.35993448</c:v>
                </c:pt>
                <c:pt idx="4">
                  <c:v>0.37524107000000001</c:v>
                </c:pt>
                <c:pt idx="5">
                  <c:v>0.39005400000000001</c:v>
                </c:pt>
                <c:pt idx="6">
                  <c:v>0.40437327000000001</c:v>
                </c:pt>
                <c:pt idx="7">
                  <c:v>0.41819888000000005</c:v>
                </c:pt>
                <c:pt idx="8">
                  <c:v>0.43153082999999998</c:v>
                </c:pt>
                <c:pt idx="9">
                  <c:v>0.44436912000000001</c:v>
                </c:pt>
                <c:pt idx="10">
                  <c:v>0.45671374999999997</c:v>
                </c:pt>
                <c:pt idx="11">
                  <c:v>0.46856472000000005</c:v>
                </c:pt>
                <c:pt idx="12">
                  <c:v>0.47992202999999994</c:v>
                </c:pt>
                <c:pt idx="13">
                  <c:v>0.49078568</c:v>
                </c:pt>
                <c:pt idx="14">
                  <c:v>0.50115566999999994</c:v>
                </c:pt>
                <c:pt idx="15">
                  <c:v>0.51103200000000004</c:v>
                </c:pt>
                <c:pt idx="16">
                  <c:v>0.52041466999999997</c:v>
                </c:pt>
                <c:pt idx="17">
                  <c:v>0.52930367999999994</c:v>
                </c:pt>
                <c:pt idx="18">
                  <c:v>0.53769903000000008</c:v>
                </c:pt>
                <c:pt idx="19">
                  <c:v>0.54560071999999993</c:v>
                </c:pt>
                <c:pt idx="20">
                  <c:v>0.55300875000000005</c:v>
                </c:pt>
                <c:pt idx="21">
                  <c:v>0.55992312</c:v>
                </c:pt>
                <c:pt idx="22">
                  <c:v>0.5663438300000001</c:v>
                </c:pt>
                <c:pt idx="23">
                  <c:v>0.57227088000000004</c:v>
                </c:pt>
                <c:pt idx="24">
                  <c:v>0.57770427000000002</c:v>
                </c:pt>
                <c:pt idx="25">
                  <c:v>0.58264399999999994</c:v>
                </c:pt>
                <c:pt idx="26">
                  <c:v>0.58709006999999991</c:v>
                </c:pt>
                <c:pt idx="27">
                  <c:v>0.59104248000000004</c:v>
                </c:pt>
                <c:pt idx="28">
                  <c:v>0.5945012300000001</c:v>
                </c:pt>
                <c:pt idx="29">
                  <c:v>0.59746632000000011</c:v>
                </c:pt>
                <c:pt idx="30">
                  <c:v>0.59993774999999994</c:v>
                </c:pt>
                <c:pt idx="31">
                  <c:v>0.60191551999999993</c:v>
                </c:pt>
                <c:pt idx="32">
                  <c:v>0.60339963000000008</c:v>
                </c:pt>
                <c:pt idx="33">
                  <c:v>0.60439007999999994</c:v>
                </c:pt>
                <c:pt idx="34">
                  <c:v>0.60488687000000008</c:v>
                </c:pt>
                <c:pt idx="35">
                  <c:v>0.60488999999999993</c:v>
                </c:pt>
                <c:pt idx="36">
                  <c:v>0.60439946999999994</c:v>
                </c:pt>
                <c:pt idx="37">
                  <c:v>0.60341528</c:v>
                </c:pt>
                <c:pt idx="38">
                  <c:v>0.60193743</c:v>
                </c:pt>
                <c:pt idx="39">
                  <c:v>0.59996591999999982</c:v>
                </c:pt>
                <c:pt idx="40">
                  <c:v>0.59750074999999991</c:v>
                </c:pt>
                <c:pt idx="41">
                  <c:v>0.59454191999999995</c:v>
                </c:pt>
                <c:pt idx="42">
                  <c:v>0.59108943000000003</c:v>
                </c:pt>
                <c:pt idx="43">
                  <c:v>0.58714327999999982</c:v>
                </c:pt>
                <c:pt idx="44">
                  <c:v>0.58270346999999989</c:v>
                </c:pt>
                <c:pt idx="45">
                  <c:v>0.57777000000000001</c:v>
                </c:pt>
                <c:pt idx="46">
                  <c:v>0.57234287000000006</c:v>
                </c:pt>
                <c:pt idx="47">
                  <c:v>0.56642207999999983</c:v>
                </c:pt>
                <c:pt idx="48">
                  <c:v>0.56000762999999987</c:v>
                </c:pt>
                <c:pt idx="49">
                  <c:v>0.55309951999999996</c:v>
                </c:pt>
                <c:pt idx="50">
                  <c:v>0.54569774999999998</c:v>
                </c:pt>
                <c:pt idx="51">
                  <c:v>0.53780232000000017</c:v>
                </c:pt>
                <c:pt idx="52">
                  <c:v>0.52941322999999985</c:v>
                </c:pt>
                <c:pt idx="53">
                  <c:v>0.52053047999999991</c:v>
                </c:pt>
                <c:pt idx="54">
                  <c:v>0.5111540699999999</c:v>
                </c:pt>
                <c:pt idx="55">
                  <c:v>0.50128400000000006</c:v>
                </c:pt>
                <c:pt idx="56">
                  <c:v>0.49092026999999994</c:v>
                </c:pt>
                <c:pt idx="57">
                  <c:v>0.48006287999999997</c:v>
                </c:pt>
                <c:pt idx="58">
                  <c:v>0.46871182999999994</c:v>
                </c:pt>
                <c:pt idx="59">
                  <c:v>0.45686712000000007</c:v>
                </c:pt>
                <c:pt idx="60">
                  <c:v>0.44452874999999992</c:v>
                </c:pt>
                <c:pt idx="61">
                  <c:v>0.43169671999999992</c:v>
                </c:pt>
                <c:pt idx="62">
                  <c:v>0.41837103000000009</c:v>
                </c:pt>
                <c:pt idx="63">
                  <c:v>0.40455167999999997</c:v>
                </c:pt>
                <c:pt idx="64">
                  <c:v>0.39023866999999979</c:v>
                </c:pt>
                <c:pt idx="65">
                  <c:v>0.37543199999999999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CDC-437C-A403-1D8E3B70C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8430959"/>
        <c:axId val="328438159"/>
      </c:scatterChart>
      <c:valAx>
        <c:axId val="3284309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Worker 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438159"/>
        <c:crosses val="autoZero"/>
        <c:crossBetween val="midCat"/>
      </c:valAx>
      <c:valAx>
        <c:axId val="328438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HBW</a:t>
                </a:r>
                <a:r>
                  <a:rPr lang="en-US" baseline="0"/>
                  <a:t> Trips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4309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Sheet2!$B$4:$B$154</c:f>
              <c:numCache>
                <c:formatCode>"$"#,##0</c:formatCode>
                <c:ptCount val="15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</c:numCache>
            </c:numRef>
          </c:xVal>
          <c:yVal>
            <c:numRef>
              <c:f>Sheet2!$C$4:$C$154</c:f>
              <c:numCache>
                <c:formatCode>General</c:formatCode>
                <c:ptCount val="151"/>
                <c:pt idx="0">
                  <c:v>0</c:v>
                </c:pt>
                <c:pt idx="1">
                  <c:v>0.20346704259124862</c:v>
                </c:pt>
                <c:pt idx="2">
                  <c:v>0.22386593560891505</c:v>
                </c:pt>
                <c:pt idx="3">
                  <c:v>0.23580222398573453</c:v>
                </c:pt>
                <c:pt idx="4">
                  <c:v>0.24427218300360698</c:v>
                </c:pt>
                <c:pt idx="5">
                  <c:v>0.25084242450812128</c:v>
                </c:pt>
                <c:pt idx="6">
                  <c:v>0.25621092406479579</c:v>
                </c:pt>
                <c:pt idx="7">
                  <c:v>0.26075005452112621</c:v>
                </c:pt>
                <c:pt idx="8">
                  <c:v>0.26468210965474198</c:v>
                </c:pt>
                <c:pt idx="9">
                  <c:v>0.26815048291450749</c:v>
                </c:pt>
                <c:pt idx="10">
                  <c:v>0.27125308717608226</c:v>
                </c:pt>
                <c:pt idx="11">
                  <c:v>0.27405976240326496</c:v>
                </c:pt>
                <c:pt idx="12">
                  <c:v>0.27662207744130368</c:v>
                </c:pt>
                <c:pt idx="13">
                  <c:v>0.27897919523750536</c:v>
                </c:pt>
                <c:pt idx="14">
                  <c:v>0.28116155841875901</c:v>
                </c:pt>
                <c:pt idx="15">
                  <c:v>0.28319330033838397</c:v>
                </c:pt>
                <c:pt idx="16">
                  <c:v>0.28509387645143291</c:v>
                </c:pt>
                <c:pt idx="17">
                  <c:v>0.28687920027721242</c:v>
                </c:pt>
                <c:pt idx="18">
                  <c:v>0.28856245419311166</c:v>
                </c:pt>
                <c:pt idx="19">
                  <c:v>0.29015468073228939</c:v>
                </c:pt>
                <c:pt idx="20">
                  <c:v>0.29166522204328399</c:v>
                </c:pt>
                <c:pt idx="21">
                  <c:v>0.29310205202299622</c:v>
                </c:pt>
                <c:pt idx="22">
                  <c:v>0.2944720311177107</c:v>
                </c:pt>
                <c:pt idx="23">
                  <c:v>0.2957811044407983</c:v>
                </c:pt>
                <c:pt idx="24">
                  <c:v>0.29703445769651354</c:v>
                </c:pt>
                <c:pt idx="25">
                  <c:v>0.2982366412542059</c:v>
                </c:pt>
                <c:pt idx="26">
                  <c:v>0.29939166987435173</c:v>
                </c:pt>
                <c:pt idx="27">
                  <c:v>0.30050310360419435</c:v>
                </c:pt>
                <c:pt idx="28">
                  <c:v>0.30157411395487327</c:v>
                </c:pt>
                <c:pt idx="29">
                  <c:v>0.30260753846106903</c:v>
                </c:pt>
                <c:pt idx="30">
                  <c:v>0.30360592598773628</c:v>
                </c:pt>
                <c:pt idx="31">
                  <c:v>0.30457157460538126</c:v>
                </c:pt>
                <c:pt idx="32">
                  <c:v>0.30550656345027938</c:v>
                </c:pt>
                <c:pt idx="33">
                  <c:v>0.30641277968075009</c:v>
                </c:pt>
                <c:pt idx="34">
                  <c:v>0.30729194140828392</c:v>
                </c:pt>
                <c:pt idx="35">
                  <c:v>0.30814561730390444</c:v>
                </c:pt>
                <c:pt idx="36">
                  <c:v>0.30897524344196708</c:v>
                </c:pt>
                <c:pt idx="37">
                  <c:v>0.30978213783571962</c:v>
                </c:pt>
                <c:pt idx="38">
                  <c:v>0.31056751303409885</c:v>
                </c:pt>
                <c:pt idx="39">
                  <c:v>0.31133248708203132</c:v>
                </c:pt>
                <c:pt idx="40">
                  <c:v>0.31207809309291334</c:v>
                </c:pt>
                <c:pt idx="41">
                  <c:v>0.31280528763894794</c:v>
                </c:pt>
                <c:pt idx="42">
                  <c:v>0.31351495813030889</c:v>
                </c:pt>
                <c:pt idx="43">
                  <c:v>0.31420792932593328</c:v>
                </c:pt>
                <c:pt idx="44">
                  <c:v>0.31488496909575309</c:v>
                </c:pt>
                <c:pt idx="45">
                  <c:v>0.31554679353532711</c:v>
                </c:pt>
                <c:pt idx="46">
                  <c:v>0.3161940715182931</c:v>
                </c:pt>
                <c:pt idx="47">
                  <c:v>0.31682742875919984</c:v>
                </c:pt>
                <c:pt idx="48">
                  <c:v>0.31744745144858205</c:v>
                </c:pt>
                <c:pt idx="49">
                  <c:v>0.31805468951320814</c:v>
                </c:pt>
                <c:pt idx="50">
                  <c:v>0.3186496595469463</c:v>
                </c:pt>
                <c:pt idx="51">
                  <c:v>0.3192328474513913</c:v>
                </c:pt>
                <c:pt idx="52">
                  <c:v>0.31980471082007444</c:v>
                </c:pt>
                <c:pt idx="53">
                  <c:v>0.32036568109556601</c:v>
                </c:pt>
                <c:pt idx="54">
                  <c:v>0.32091616552494728</c:v>
                </c:pt>
                <c:pt idx="55">
                  <c:v>0.32145654893585196</c:v>
                </c:pt>
                <c:pt idx="56">
                  <c:v>0.3219871953524801</c:v>
                </c:pt>
                <c:pt idx="57">
                  <c:v>0.3225084494685812</c:v>
                </c:pt>
                <c:pt idx="58">
                  <c:v>0.32302063799233327</c:v>
                </c:pt>
                <c:pt idx="59">
                  <c:v>0.32352407087625951</c:v>
                </c:pt>
                <c:pt idx="60">
                  <c:v>0.32401904244377761</c:v>
                </c:pt>
                <c:pt idx="61">
                  <c:v>0.3245058324226332</c:v>
                </c:pt>
                <c:pt idx="62">
                  <c:v>0.32498470689430492</c:v>
                </c:pt>
                <c:pt idx="63">
                  <c:v>0.32545591916744776</c:v>
                </c:pt>
                <c:pt idx="64">
                  <c:v>0.32591971058255353</c:v>
                </c:pt>
                <c:pt idx="65">
                  <c:v>0.32637631125422767</c:v>
                </c:pt>
                <c:pt idx="66">
                  <c:v>0.32682594075679816</c:v>
                </c:pt>
                <c:pt idx="67">
                  <c:v>0.32726880875836889</c:v>
                </c:pt>
                <c:pt idx="68">
                  <c:v>0.327705115607902</c:v>
                </c:pt>
                <c:pt idx="69">
                  <c:v>0.32813505287944311</c:v>
                </c:pt>
                <c:pt idx="70">
                  <c:v>0.32855880387719022</c:v>
                </c:pt>
                <c:pt idx="71">
                  <c:v>0.3289765441047387</c:v>
                </c:pt>
                <c:pt idx="72">
                  <c:v>0.32938844170150899</c:v>
                </c:pt>
                <c:pt idx="73">
                  <c:v>0.3297946578490738</c:v>
                </c:pt>
                <c:pt idx="74">
                  <c:v>0.33019534714984089</c:v>
                </c:pt>
                <c:pt idx="75">
                  <c:v>0.33059065798031989</c:v>
                </c:pt>
                <c:pt idx="76">
                  <c:v>0.33098073282099105</c:v>
                </c:pt>
                <c:pt idx="77">
                  <c:v>0.33136570856461339</c:v>
                </c:pt>
                <c:pt idx="78">
                  <c:v>0.3317457168046396</c:v>
                </c:pt>
                <c:pt idx="79">
                  <c:v>0.33212088410526014</c:v>
                </c:pt>
                <c:pt idx="80">
                  <c:v>0.33249133225446126</c:v>
                </c:pt>
                <c:pt idx="81">
                  <c:v>0.3328571785013652</c:v>
                </c:pt>
                <c:pt idx="82">
                  <c:v>0.33321853577900773</c:v>
                </c:pt>
                <c:pt idx="83">
                  <c:v>0.3335755129136137</c:v>
                </c:pt>
                <c:pt idx="84">
                  <c:v>0.33392821482134011</c:v>
                </c:pt>
                <c:pt idx="85">
                  <c:v>0.33427674269337698</c:v>
                </c:pt>
                <c:pt idx="86">
                  <c:v>0.33462119417022312</c:v>
                </c:pt>
                <c:pt idx="87">
                  <c:v>0.33496166350588713</c:v>
                </c:pt>
                <c:pt idx="88">
                  <c:v>0.33529824172270534</c:v>
                </c:pt>
                <c:pt idx="89">
                  <c:v>0.33563101675741247</c:v>
                </c:pt>
                <c:pt idx="90">
                  <c:v>0.33596007359905139</c:v>
                </c:pt>
                <c:pt idx="91">
                  <c:v>0.33628549441926309</c:v>
                </c:pt>
                <c:pt idx="92">
                  <c:v>0.33660735869545672</c:v>
                </c:pt>
                <c:pt idx="93">
                  <c:v>0.33692574332732161</c:v>
                </c:pt>
                <c:pt idx="94">
                  <c:v>0.33724072274710809</c:v>
                </c:pt>
                <c:pt idx="95">
                  <c:v>0.33755236902407337</c:v>
                </c:pt>
                <c:pt idx="96">
                  <c:v>0.33786075196345838</c:v>
                </c:pt>
                <c:pt idx="97">
                  <c:v>0.33816593920033666</c:v>
                </c:pt>
                <c:pt idx="98">
                  <c:v>0.33846799628864976</c:v>
                </c:pt>
                <c:pt idx="99">
                  <c:v>0.33876698678572303</c:v>
                </c:pt>
                <c:pt idx="100">
                  <c:v>0.33906297233253435</c:v>
                </c:pt>
                <c:pt idx="101">
                  <c:v>0.339356012729989</c:v>
                </c:pt>
                <c:pt idx="102">
                  <c:v>0.33964616601143721</c:v>
                </c:pt>
                <c:pt idx="103">
                  <c:v>0.33993348851165411</c:v>
                </c:pt>
                <c:pt idx="104">
                  <c:v>0.34021803493248687</c:v>
                </c:pt>
                <c:pt idx="105">
                  <c:v>0.34049985840536112</c:v>
                </c:pt>
                <c:pt idx="106">
                  <c:v>0.34077901055082477</c:v>
                </c:pt>
                <c:pt idx="107">
                  <c:v>0.34105554153529588</c:v>
                </c:pt>
                <c:pt idx="108">
                  <c:v>0.34132950012517183</c:v>
                </c:pt>
                <c:pt idx="109">
                  <c:v>0.34160093373844369</c:v>
                </c:pt>
                <c:pt idx="110">
                  <c:v>0.34186988849395511</c:v>
                </c:pt>
                <c:pt idx="111">
                  <c:v>0.34213640925843081</c:v>
                </c:pt>
                <c:pt idx="112">
                  <c:v>0.34240053969139722</c:v>
                </c:pt>
                <c:pt idx="113">
                  <c:v>0.342662322288106</c:v>
                </c:pt>
                <c:pt idx="114">
                  <c:v>0.34292179842056664</c:v>
                </c:pt>
                <c:pt idx="115">
                  <c:v>0.3431790083767875</c:v>
                </c:pt>
                <c:pt idx="116">
                  <c:v>0.34343399139831776</c:v>
                </c:pt>
                <c:pt idx="117">
                  <c:v>0.34368678571617789</c:v>
                </c:pt>
                <c:pt idx="118">
                  <c:v>0.343937428585262</c:v>
                </c:pt>
                <c:pt idx="119">
                  <c:v>0.34418595631728721</c:v>
                </c:pt>
                <c:pt idx="120">
                  <c:v>0.34443240431236588</c:v>
                </c:pt>
                <c:pt idx="121">
                  <c:v>0.34467680708926629</c:v>
                </c:pt>
                <c:pt idx="122">
                  <c:v>0.34491919831442908</c:v>
                </c:pt>
                <c:pt idx="123">
                  <c:v>0.34515961082979896</c:v>
                </c:pt>
                <c:pt idx="124">
                  <c:v>0.34539807667952915</c:v>
                </c:pt>
                <c:pt idx="125">
                  <c:v>0.34563462713561416</c:v>
                </c:pt>
                <c:pt idx="126">
                  <c:v>0.34586929272250083</c:v>
                </c:pt>
                <c:pt idx="127">
                  <c:v>0.34610210324072632</c:v>
                </c:pt>
                <c:pt idx="128">
                  <c:v>0.34633308778962968</c:v>
                </c:pt>
                <c:pt idx="129">
                  <c:v>0.34656227478917945</c:v>
                </c:pt>
                <c:pt idx="130">
                  <c:v>0.34678969200095833</c:v>
                </c:pt>
                <c:pt idx="131">
                  <c:v>0.34701536654834386</c:v>
                </c:pt>
                <c:pt idx="132">
                  <c:v>0.34723932493592219</c:v>
                </c:pt>
                <c:pt idx="133">
                  <c:v>0.34746159306816843</c:v>
                </c:pt>
                <c:pt idx="134">
                  <c:v>0.34768219626742797</c:v>
                </c:pt>
                <c:pt idx="135">
                  <c:v>0.34790115929122939</c:v>
                </c:pt>
                <c:pt idx="136">
                  <c:v>0.34811850634895791</c:v>
                </c:pt>
                <c:pt idx="137">
                  <c:v>0.34833426111791876</c:v>
                </c:pt>
                <c:pt idx="138">
                  <c:v>0.34854844675881591</c:v>
                </c:pt>
                <c:pt idx="139">
                  <c:v>0.34876108593067212</c:v>
                </c:pt>
                <c:pt idx="140">
                  <c:v>0.34897220080521457</c:v>
                </c:pt>
                <c:pt idx="141">
                  <c:v>0.34918181308074808</c:v>
                </c:pt>
                <c:pt idx="142">
                  <c:v>0.34938994399553808</c:v>
                </c:pt>
                <c:pt idx="143">
                  <c:v>0.34959661434072442</c:v>
                </c:pt>
                <c:pt idx="144">
                  <c:v>0.34980184447278495</c:v>
                </c:pt>
                <c:pt idx="145">
                  <c:v>0.35000565432556774</c:v>
                </c:pt>
                <c:pt idx="146">
                  <c:v>0.35020806342190991</c:v>
                </c:pt>
                <c:pt idx="147">
                  <c:v>0.35040909088486005</c:v>
                </c:pt>
                <c:pt idx="148">
                  <c:v>0.35060875544852016</c:v>
                </c:pt>
                <c:pt idx="149">
                  <c:v>0.35080707546852191</c:v>
                </c:pt>
                <c:pt idx="150">
                  <c:v>0.3510040689321538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213-42B9-A1FA-904430CA2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4292687"/>
        <c:axId val="554294127"/>
      </c:scatterChart>
      <c:valAx>
        <c:axId val="5542926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 Capita</a:t>
                </a:r>
                <a:r>
                  <a:rPr lang="en-US" baseline="0"/>
                  <a:t> Income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294127"/>
        <c:crosses val="autoZero"/>
        <c:crossBetween val="midCat"/>
      </c:valAx>
      <c:valAx>
        <c:axId val="554294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HBW Trips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2926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ACS % Workers Working from Home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NC!$J$8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NC!$I$9:$I$22</c:f>
              <c:numCache>
                <c:formatCode>General</c:formatCode>
                <c:ptCount val="14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4">
                  <c:v>2019</c:v>
                </c:pt>
                <c:pt idx="5">
                  <c:v>2018</c:v>
                </c:pt>
                <c:pt idx="6">
                  <c:v>2017</c:v>
                </c:pt>
                <c:pt idx="7">
                  <c:v>2016</c:v>
                </c:pt>
                <c:pt idx="8">
                  <c:v>2015</c:v>
                </c:pt>
                <c:pt idx="9">
                  <c:v>2014</c:v>
                </c:pt>
                <c:pt idx="10">
                  <c:v>2013</c:v>
                </c:pt>
                <c:pt idx="11">
                  <c:v>2012</c:v>
                </c:pt>
                <c:pt idx="12">
                  <c:v>2011</c:v>
                </c:pt>
                <c:pt idx="13">
                  <c:v>2010</c:v>
                </c:pt>
              </c:numCache>
            </c:numRef>
          </c:cat>
          <c:val>
            <c:numRef>
              <c:f>NC!$J$9:$J$22</c:f>
              <c:numCache>
                <c:formatCode>0.0%</c:formatCode>
                <c:ptCount val="14"/>
                <c:pt idx="0">
                  <c:v>0.13800000000000001</c:v>
                </c:pt>
                <c:pt idx="1">
                  <c:v>0.15183756233803172</c:v>
                </c:pt>
                <c:pt idx="2">
                  <c:v>0.1786491570551012</c:v>
                </c:pt>
                <c:pt idx="4">
                  <c:v>5.7160208120045054E-2</c:v>
                </c:pt>
                <c:pt idx="5">
                  <c:v>5.3372257475890396E-2</c:v>
                </c:pt>
                <c:pt idx="6">
                  <c:v>5.2317926744108241E-2</c:v>
                </c:pt>
                <c:pt idx="7">
                  <c:v>5.0485014150320529E-2</c:v>
                </c:pt>
                <c:pt idx="8">
                  <c:v>4.613531605370292E-2</c:v>
                </c:pt>
                <c:pt idx="9">
                  <c:v>4.4851941534806185E-2</c:v>
                </c:pt>
                <c:pt idx="10">
                  <c:v>4.3570987301491393E-2</c:v>
                </c:pt>
                <c:pt idx="11">
                  <c:v>4.361645531231205E-2</c:v>
                </c:pt>
                <c:pt idx="12">
                  <c:v>4.3350906996232348E-2</c:v>
                </c:pt>
                <c:pt idx="13">
                  <c:v>4.3260963242493976E-2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2D-4C06-BEDE-163DF7A07E3B}"/>
            </c:ext>
          </c:extLst>
        </c:ser>
        <c:ser>
          <c:idx val="1"/>
          <c:order val="1"/>
          <c:tx>
            <c:strRef>
              <c:f>NC!$K$8</c:f>
              <c:strCache>
                <c:ptCount val="1"/>
                <c:pt idx="0">
                  <c:v>NC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NC!$I$9:$I$22</c:f>
              <c:numCache>
                <c:formatCode>General</c:formatCode>
                <c:ptCount val="14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4">
                  <c:v>2019</c:v>
                </c:pt>
                <c:pt idx="5">
                  <c:v>2018</c:v>
                </c:pt>
                <c:pt idx="6">
                  <c:v>2017</c:v>
                </c:pt>
                <c:pt idx="7">
                  <c:v>2016</c:v>
                </c:pt>
                <c:pt idx="8">
                  <c:v>2015</c:v>
                </c:pt>
                <c:pt idx="9">
                  <c:v>2014</c:v>
                </c:pt>
                <c:pt idx="10">
                  <c:v>2013</c:v>
                </c:pt>
                <c:pt idx="11">
                  <c:v>2012</c:v>
                </c:pt>
                <c:pt idx="12">
                  <c:v>2011</c:v>
                </c:pt>
                <c:pt idx="13">
                  <c:v>2010</c:v>
                </c:pt>
              </c:numCache>
            </c:numRef>
          </c:cat>
          <c:val>
            <c:numRef>
              <c:f>NC!$K$9:$K$22</c:f>
              <c:numCache>
                <c:formatCode>0.0%</c:formatCode>
                <c:ptCount val="14"/>
                <c:pt idx="0">
                  <c:v>0.16133102645602856</c:v>
                </c:pt>
                <c:pt idx="1">
                  <c:v>0.16823800234389633</c:v>
                </c:pt>
                <c:pt idx="2">
                  <c:v>0.18774096240106783</c:v>
                </c:pt>
                <c:pt idx="4">
                  <c:v>6.7083681655876762E-2</c:v>
                </c:pt>
                <c:pt idx="5">
                  <c:v>6.0290910961899619E-2</c:v>
                </c:pt>
                <c:pt idx="6">
                  <c:v>6.1015825201083604E-2</c:v>
                </c:pt>
                <c:pt idx="7">
                  <c:v>5.4034517032619502E-2</c:v>
                </c:pt>
                <c:pt idx="8">
                  <c:v>5.028818953323904E-2</c:v>
                </c:pt>
                <c:pt idx="9">
                  <c:v>4.7186812021200605E-2</c:v>
                </c:pt>
                <c:pt idx="10">
                  <c:v>4.5270863337724718E-2</c:v>
                </c:pt>
                <c:pt idx="11">
                  <c:v>4.4881327820682014E-2</c:v>
                </c:pt>
                <c:pt idx="12">
                  <c:v>4.7129898100812147E-2</c:v>
                </c:pt>
                <c:pt idx="13">
                  <c:v>4.0419365174921597E-2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2D-4C06-BEDE-163DF7A07E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-27"/>
        <c:axId val="678579184"/>
        <c:axId val="582861792"/>
      </c:barChart>
      <c:catAx>
        <c:axId val="678579184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861792"/>
        <c:crosses val="autoZero"/>
        <c:auto val="1"/>
        <c:lblAlgn val="ctr"/>
        <c:lblOffset val="100"/>
        <c:noMultiLvlLbl val="0"/>
      </c:catAx>
      <c:valAx>
        <c:axId val="582861792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57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57E_C3E52A1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B3515CB-232E-48A9-A513-D4A000B1D425}" authorId="{FBC5E5DF-5252-7BDD-A217-559F6BEF99B1}" created="2025-03-14T14:57:30.015">
    <pc:sldMkLst xmlns:pc="http://schemas.microsoft.com/office/powerpoint/2013/main/command">
      <pc:docMk/>
      <pc:sldMk cId="3286575634" sldId="1406"/>
    </pc:sldMkLst>
    <p188:txBody>
      <a:bodyPr/>
      <a:lstStyle/>
      <a:p>
        <a:r>
          <a:rPr lang="en-US"/>
          <a:t>Can there be a slide that is NC. Like from Wilmington to Charlotte, or from Raleigh to Charlotte 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AEAE6-2C8C-4A5F-B0D7-B13F5B6F33D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543A-DE6E-40DD-826F-98780F1E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8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accuracy &amp; the SPEED – 1 million people per minute means we can synthesize a population for all NC in about 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4543A-DE6E-40DD-826F-98780F1EEB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3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sensitivity to age, and therefore aging population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4543A-DE6E-40DD-826F-98780F1EEB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66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4543A-DE6E-40DD-826F-98780F1EEB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15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4543A-DE6E-40DD-826F-98780F1EEB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99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</a:t>
            </a:r>
            <a:r>
              <a:rPr lang="en-US"/>
              <a:t>shows possible regions for new NCSTM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4543A-DE6E-40DD-826F-98780F1EEB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50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Issues with Streetlight long-distance trips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4543A-DE6E-40DD-826F-98780F1EEB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8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FA5033C-347F-4130-BC9D-A67424A33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4309"/>
            <a:ext cx="9265920" cy="5212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1583" y="1428760"/>
            <a:ext cx="7438020" cy="1945481"/>
          </a:xfrm>
        </p:spPr>
        <p:txBody>
          <a:bodyPr anchor="b"/>
          <a:lstStyle>
            <a:lvl1pPr algn="r">
              <a:defRPr sz="4000" cap="all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1583" y="3429000"/>
            <a:ext cx="7438020" cy="800100"/>
          </a:xfrm>
        </p:spPr>
        <p:txBody>
          <a:bodyPr anchor="t">
            <a:normAutofit/>
          </a:bodyPr>
          <a:lstStyle>
            <a:lvl1pPr marL="0" indent="0" algn="r">
              <a:buNone/>
              <a:defRPr sz="2251">
                <a:solidFill>
                  <a:schemeClr val="bg1"/>
                </a:solidFill>
              </a:defRPr>
            </a:lvl1pPr>
            <a:lvl2pPr marL="2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FF875-A3EB-444E-9E60-12370EF2A00B}"/>
              </a:ext>
            </a:extLst>
          </p:cNvPr>
          <p:cNvSpPr/>
          <p:nvPr userDrawn="1"/>
        </p:nvSpPr>
        <p:spPr>
          <a:xfrm>
            <a:off x="0" y="0"/>
            <a:ext cx="9265920" cy="5212080"/>
          </a:xfrm>
          <a:prstGeom prst="rect">
            <a:avLst/>
          </a:prstGeom>
          <a:solidFill>
            <a:srgbClr val="095CA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 descr="Map&#10;&#10;Description automatically generated with low confidence">
            <a:extLst>
              <a:ext uri="{FF2B5EF4-FFF2-40B4-BE49-F238E27FC236}">
                <a16:creationId xmlns:a16="http://schemas.microsoft.com/office/drawing/2014/main" id="{E8287E00-E77D-4091-8E4E-3553E2C26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4309"/>
            <a:ext cx="9265920" cy="1627762"/>
          </a:xfrm>
          <a:prstGeom prst="rect">
            <a:avLst/>
          </a:prstGeom>
        </p:spPr>
      </p:pic>
      <p:pic>
        <p:nvPicPr>
          <p:cNvPr id="16" name="Picture 1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8F57360-1B38-4DC5-B995-DDE10742C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72051"/>
            <a:ext cx="9265920" cy="14286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7C2CD-F425-47CE-AC47-DFB623610E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03036" y="4024205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D08D5F-C3E8-4CA4-AB7A-37705610D4C7}"/>
              </a:ext>
            </a:extLst>
          </p:cNvPr>
          <p:cNvSpPr/>
          <p:nvPr userDrawn="1"/>
        </p:nvSpPr>
        <p:spPr>
          <a:xfrm>
            <a:off x="0" y="-54309"/>
            <a:ext cx="9265920" cy="16277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1000"/>
                </a:schemeClr>
              </a:gs>
              <a:gs pos="100000">
                <a:srgbClr val="1A5E9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32BA0-E627-448A-9161-1D60ACC08759}"/>
              </a:ext>
            </a:extLst>
          </p:cNvPr>
          <p:cNvSpPr/>
          <p:nvPr userDrawn="1"/>
        </p:nvSpPr>
        <p:spPr>
          <a:xfrm>
            <a:off x="0" y="-55239"/>
            <a:ext cx="9265920" cy="16277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1000"/>
                </a:schemeClr>
              </a:gs>
              <a:gs pos="100000">
                <a:srgbClr val="1A5E9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0040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761238"/>
            <a:ext cx="4087368" cy="1919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57200" y="2735025"/>
            <a:ext cx="4087368" cy="1915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7"/>
          </p:nvPr>
        </p:nvSpPr>
        <p:spPr>
          <a:xfrm>
            <a:off x="4599432" y="761238"/>
            <a:ext cx="4087368" cy="1919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8"/>
          </p:nvPr>
        </p:nvSpPr>
        <p:spPr>
          <a:xfrm>
            <a:off x="4599432" y="2735025"/>
            <a:ext cx="4087368" cy="1915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645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001268"/>
            <a:ext cx="4087368" cy="1693926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3"/>
          </p:nvPr>
        </p:nvSpPr>
        <p:spPr>
          <a:xfrm>
            <a:off x="4599432" y="1001268"/>
            <a:ext cx="4087368" cy="1693926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4"/>
          </p:nvPr>
        </p:nvSpPr>
        <p:spPr>
          <a:xfrm>
            <a:off x="457200" y="761238"/>
            <a:ext cx="4087368" cy="24003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9432" y="761238"/>
            <a:ext cx="4087368" cy="24003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5"/>
          </p:nvPr>
        </p:nvSpPr>
        <p:spPr>
          <a:xfrm>
            <a:off x="457200" y="2976378"/>
            <a:ext cx="4087368" cy="1674609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6"/>
          </p:nvPr>
        </p:nvSpPr>
        <p:spPr>
          <a:xfrm>
            <a:off x="4599432" y="2976378"/>
            <a:ext cx="4087368" cy="1674609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7"/>
          </p:nvPr>
        </p:nvSpPr>
        <p:spPr>
          <a:xfrm>
            <a:off x="457200" y="2736342"/>
            <a:ext cx="4087368" cy="24003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599432" y="2736342"/>
            <a:ext cx="4087368" cy="24003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51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C9E713-08FC-4F51-A457-DF77E75EE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16" y="-2913"/>
            <a:ext cx="9265920" cy="52120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ABAD00-35B5-4685-8C6C-21E32125C01C}"/>
              </a:ext>
            </a:extLst>
          </p:cNvPr>
          <p:cNvSpPr/>
          <p:nvPr userDrawn="1"/>
        </p:nvSpPr>
        <p:spPr>
          <a:xfrm>
            <a:off x="-5316" y="-2913"/>
            <a:ext cx="9265920" cy="5212080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91583" y="2203077"/>
            <a:ext cx="7438020" cy="468787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2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 | Title/Role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C86104-00E8-455C-8506-3CFA8313DB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4383" y="4024205"/>
            <a:ext cx="914400" cy="9144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CFF1110-7FBE-4581-BB44-FE8E45F22D2C}"/>
              </a:ext>
            </a:extLst>
          </p:cNvPr>
          <p:cNvSpPr txBox="1">
            <a:spLocks/>
          </p:cNvSpPr>
          <p:nvPr userDrawn="1"/>
        </p:nvSpPr>
        <p:spPr>
          <a:xfrm>
            <a:off x="791583" y="2687345"/>
            <a:ext cx="7438020" cy="4687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514326" rtl="0" eaLnBrk="1" latinLnBrk="0" hangingPunct="1">
              <a:spcBef>
                <a:spcPct val="200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Humnst777 Cn BT" panose="020B0506030504020204" pitchFamily="34" charset="0"/>
              </a:defRPr>
            </a:lvl1pPr>
            <a:lvl2pPr marL="257162" indent="0" algn="ctr" defTabSz="514326" rtl="0" eaLnBrk="1" latinLnBrk="0" hangingPunct="1">
              <a:spcBef>
                <a:spcPct val="20000"/>
              </a:spcBef>
              <a:buClr>
                <a:schemeClr val="accent1">
                  <a:lumMod val="40000"/>
                  <a:lumOff val="60000"/>
                </a:schemeClr>
              </a:buClr>
              <a:buFont typeface="Humnst777 Cn BT" panose="020B0506030504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2pPr>
            <a:lvl3pPr marL="514326" indent="0" algn="ctr" defTabSz="514326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013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3pPr>
            <a:lvl4pPr marL="771487" indent="0" algn="ctr" defTabSz="514326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9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4pPr>
            <a:lvl5pPr marL="1028649" indent="0" algn="ctr" defTabSz="514326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788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5pPr>
            <a:lvl6pPr marL="1285811" indent="0" algn="ctr" defTabSz="51432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788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973" indent="0" algn="ctr" defTabSz="514326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00135" indent="0" algn="ctr" defTabSz="514326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298" indent="0" algn="ctr" defTabSz="514326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i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5E68C6-B240-4105-B9B8-01637BBFCED8}"/>
              </a:ext>
            </a:extLst>
          </p:cNvPr>
          <p:cNvCxnSpPr>
            <a:cxnSpLocks/>
          </p:cNvCxnSpPr>
          <p:nvPr userDrawn="1"/>
        </p:nvCxnSpPr>
        <p:spPr>
          <a:xfrm>
            <a:off x="791583" y="2187143"/>
            <a:ext cx="7438020" cy="0"/>
          </a:xfrm>
          <a:prstGeom prst="line">
            <a:avLst/>
          </a:prstGeom>
          <a:ln w="6350">
            <a:gradFill>
              <a:gsLst>
                <a:gs pos="0">
                  <a:schemeClr val="tx1"/>
                </a:gs>
                <a:gs pos="36000">
                  <a:schemeClr val="tx1"/>
                </a:gs>
                <a:gs pos="64000">
                  <a:schemeClr val="tx1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89BD36-14FD-4B95-BDEB-3BFC44FB07F8}"/>
              </a:ext>
            </a:extLst>
          </p:cNvPr>
          <p:cNvSpPr txBox="1"/>
          <p:nvPr userDrawn="1"/>
        </p:nvSpPr>
        <p:spPr>
          <a:xfrm>
            <a:off x="791583" y="1495191"/>
            <a:ext cx="302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CONTACTS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6F9D25-8E49-422A-95C7-0DCB42A12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1583" y="2680954"/>
            <a:ext cx="7437440" cy="396284"/>
          </a:xfrm>
        </p:spPr>
        <p:txBody>
          <a:bodyPr>
            <a:noAutofit/>
          </a:bodyPr>
          <a:lstStyle>
            <a:lvl1pPr marL="63497" indent="0" algn="r">
              <a:buNone/>
              <a:defRPr sz="2000">
                <a:solidFill>
                  <a:schemeClr val="bg1"/>
                </a:solidFill>
              </a:defRPr>
            </a:lvl1pPr>
            <a:lvl2pPr marL="230174" indent="0">
              <a:buNone/>
              <a:defRPr/>
            </a:lvl2pPr>
          </a:lstStyle>
          <a:p>
            <a:r>
              <a:rPr lang="en-US" sz="2400" i="0"/>
              <a:t>name@caliper.com | +1 617-527-4700</a:t>
            </a:r>
          </a:p>
        </p:txBody>
      </p:sp>
    </p:spTree>
    <p:extLst>
      <p:ext uri="{BB962C8B-B14F-4D97-AF65-F5344CB8AC3E}">
        <p14:creationId xmlns:p14="http://schemas.microsoft.com/office/powerpoint/2010/main" val="3813091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03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"/>
    </mc:Choice>
    <mc:Fallback xmlns="">
      <p:transition advClick="0" advTm="5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AE5D55-8538-4B8E-8453-F45A6EE4F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290"/>
            <a:ext cx="9265920" cy="5212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678E71-C47F-45AC-8667-6E7D022A4683}"/>
              </a:ext>
            </a:extLst>
          </p:cNvPr>
          <p:cNvSpPr/>
          <p:nvPr userDrawn="1"/>
        </p:nvSpPr>
        <p:spPr>
          <a:xfrm>
            <a:off x="0" y="-38791"/>
            <a:ext cx="9265920" cy="5212080"/>
          </a:xfrm>
          <a:prstGeom prst="rect">
            <a:avLst/>
          </a:prstGeom>
          <a:solidFill>
            <a:srgbClr val="095CA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36" y="1212112"/>
            <a:ext cx="8458192" cy="3433040"/>
          </a:xfrm>
        </p:spPr>
        <p:txBody>
          <a:bodyPr tIns="45720" anchor="t"/>
          <a:lstStyle>
            <a:lvl1pPr algn="l">
              <a:defRPr sz="48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BAB58-1772-4011-AEFB-E8363BE9F1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3036" y="40242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29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9" y="3634885"/>
            <a:ext cx="7659687" cy="876300"/>
          </a:xfrm>
        </p:spPr>
        <p:txBody>
          <a:bodyPr anchor="t"/>
          <a:lstStyle>
            <a:lvl1pPr algn="l">
              <a:defRPr sz="3039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9" y="951570"/>
            <a:ext cx="6135687" cy="2683316"/>
          </a:xfrm>
        </p:spPr>
        <p:txBody>
          <a:bodyPr anchor="b">
            <a:normAutofit/>
          </a:bodyPr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257162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2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487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297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3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298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43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7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761238"/>
            <a:ext cx="8229600" cy="3737610"/>
          </a:xfrm>
        </p:spPr>
        <p:txBody>
          <a:bodyPr/>
          <a:lstStyle>
            <a:lvl1pPr marL="302676" indent="-220128">
              <a:buClr>
                <a:srgbClr val="095CA6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535504" indent="-232828">
              <a:buClr>
                <a:srgbClr val="095CA6"/>
              </a:buClr>
              <a:defRPr sz="1867">
                <a:solidFill>
                  <a:schemeClr val="tx1"/>
                </a:solidFill>
              </a:defRPr>
            </a:lvl2pPr>
            <a:lvl3pPr marL="683667" indent="-154513">
              <a:buClr>
                <a:srgbClr val="095CA6"/>
              </a:buClr>
              <a:buFont typeface="Arial" panose="020B0604020202020204" pitchFamily="34" charset="0"/>
              <a:buChar char="•"/>
              <a:defRPr sz="1467">
                <a:solidFill>
                  <a:schemeClr val="tx1"/>
                </a:solidFill>
              </a:defRPr>
            </a:lvl3pPr>
            <a:lvl4pPr marL="838179" indent="-146047">
              <a:buClr>
                <a:srgbClr val="095CA6"/>
              </a:buClr>
              <a:buSzPct val="75000"/>
              <a:buFont typeface="Courier New" panose="02070309020205020404" pitchFamily="49" charset="0"/>
              <a:buChar char="o"/>
              <a:defRPr sz="1333" i="0">
                <a:solidFill>
                  <a:schemeClr val="tx1"/>
                </a:solidFill>
              </a:defRPr>
            </a:lvl4pPr>
            <a:lvl5pPr marL="994808" indent="-171446">
              <a:buClr>
                <a:srgbClr val="095CA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3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549"/>
            <a:ext cx="4087368" cy="3888432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99432" y="762549"/>
            <a:ext cx="4087368" cy="3888432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06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+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906"/>
            <a:ext cx="4087368" cy="3377648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99432" y="1275907"/>
            <a:ext cx="4087368" cy="3377648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4"/>
          </p:nvPr>
        </p:nvSpPr>
        <p:spPr>
          <a:xfrm>
            <a:off x="457200" y="924271"/>
            <a:ext cx="4087368" cy="31619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9432" y="924271"/>
            <a:ext cx="4087368" cy="31619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s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008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549"/>
            <a:ext cx="2715768" cy="3888432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255264" y="762549"/>
            <a:ext cx="5431536" cy="3888432"/>
          </a:xfrm>
        </p:spPr>
        <p:txBody>
          <a:bodyPr anchor="t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53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008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715768" cy="3374136"/>
          </a:xfrm>
        </p:spPr>
        <p:txBody>
          <a:bodyPr tIns="6858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D27820-B169-4217-8488-AF531206B90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218088" y="1280160"/>
            <a:ext cx="2715768" cy="3374136"/>
          </a:xfrm>
        </p:spPr>
        <p:txBody>
          <a:bodyPr tIns="6858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246DD3-A37B-4462-92A1-F63435ED24C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978976" y="1280160"/>
            <a:ext cx="2715768" cy="3374136"/>
          </a:xfrm>
        </p:spPr>
        <p:txBody>
          <a:bodyPr tIns="6858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88BE05-D760-4435-BB9A-318A1BE34DF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57200" y="923544"/>
            <a:ext cx="2715768" cy="32004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E583B5E-5996-4C14-B30E-8219C9D05E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80176" y="923544"/>
            <a:ext cx="2715768" cy="32004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03023BF-80DF-4EC2-9E53-AA17A0912A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18688" y="923544"/>
            <a:ext cx="2715768" cy="32004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cap="all" baseline="0">
                <a:solidFill>
                  <a:schemeClr val="tx1"/>
                </a:solidFill>
              </a:defRPr>
            </a:lvl1pPr>
            <a:lvl2pPr marL="257162" indent="0">
              <a:buNone/>
              <a:defRPr sz="1125" b="1"/>
            </a:lvl2pPr>
            <a:lvl3pPr marL="514326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648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691272"/>
            <a:ext cx="9144000" cy="452229"/>
          </a:xfrm>
          <a:prstGeom prst="rect">
            <a:avLst/>
          </a:prstGeom>
          <a:gradFill flip="none" rotWithShape="1">
            <a:gsLst>
              <a:gs pos="0">
                <a:srgbClr val="095CA6"/>
              </a:gs>
              <a:gs pos="76000">
                <a:srgbClr val="095CA6">
                  <a:tint val="44500"/>
                  <a:satMod val="160000"/>
                </a:srgbClr>
              </a:gs>
              <a:gs pos="30616">
                <a:srgbClr val="4983BC"/>
              </a:gs>
              <a:gs pos="92000">
                <a:schemeClr val="bg1"/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846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62549"/>
            <a:ext cx="8229600" cy="3737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4744" y="4841997"/>
            <a:ext cx="449256" cy="193216"/>
          </a:xfrm>
          <a:prstGeom prst="bracketPair">
            <a:avLst>
              <a:gd name="adj" fmla="val 17949"/>
            </a:avLst>
          </a:prstGeom>
          <a:ln w="19050">
            <a:noFill/>
          </a:ln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125">
                <a:solidFill>
                  <a:srgbClr val="FFFFFF"/>
                </a:solidFill>
              </a:defRPr>
            </a:lvl1pPr>
          </a:lstStyle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708543"/>
            <a:ext cx="8229600" cy="0"/>
          </a:xfrm>
          <a:prstGeom prst="line">
            <a:avLst/>
          </a:prstGeom>
          <a:ln w="6350">
            <a:gradFill>
              <a:gsLst>
                <a:gs pos="0">
                  <a:schemeClr val="tx1"/>
                </a:gs>
                <a:gs pos="36000">
                  <a:schemeClr val="tx1"/>
                </a:gs>
                <a:gs pos="64000">
                  <a:schemeClr val="tx1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1AE3170-6816-4B1D-8D28-50032CDB42F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1271"/>
            <a:ext cx="457200" cy="457200"/>
          </a:xfrm>
          <a:prstGeom prst="rect">
            <a:avLst/>
          </a:prstGeom>
        </p:spPr>
      </p:pic>
      <p:pic>
        <p:nvPicPr>
          <p:cNvPr id="8" name="Picture 7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96BE8F8-98C1-4044-B173-48703700C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clrChange>
              <a:clrFrom>
                <a:srgbClr val="095CA6"/>
              </a:clrFrom>
              <a:clrTo>
                <a:srgbClr val="095CA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344" y="4757737"/>
            <a:ext cx="2814638" cy="3357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83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29" r:id="rId3"/>
    <p:sldLayoutId id="2147484027" r:id="rId4"/>
    <p:sldLayoutId id="2147484014" r:id="rId5"/>
    <p:sldLayoutId id="2147484017" r:id="rId6"/>
    <p:sldLayoutId id="2147484024" r:id="rId7"/>
    <p:sldLayoutId id="2147484020" r:id="rId8"/>
    <p:sldLayoutId id="2147484022" r:id="rId9"/>
    <p:sldLayoutId id="2147484016" r:id="rId10"/>
    <p:sldLayoutId id="2147484025" r:id="rId11"/>
    <p:sldLayoutId id="2147484030" r:id="rId12"/>
  </p:sldLayoutIdLst>
  <p:hf hdr="0" dt="0"/>
  <p:txStyles>
    <p:titleStyle>
      <a:lvl1pPr algn="l" defTabSz="514326" rtl="0" eaLnBrk="1" latinLnBrk="0" hangingPunct="1">
        <a:spcBef>
          <a:spcPct val="0"/>
        </a:spcBef>
        <a:buNone/>
        <a:defRPr sz="2800" b="0" kern="1200" cap="all" spc="0" baseline="0">
          <a:ln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84149" indent="-220652" algn="l" defTabSz="514326" rtl="0" eaLnBrk="1" latinLnBrk="0" hangingPunct="1">
        <a:spcBef>
          <a:spcPct val="20000"/>
        </a:spcBef>
        <a:buClr>
          <a:schemeClr val="accent1">
            <a:lumMod val="40000"/>
            <a:lumOff val="60000"/>
          </a:schemeClr>
        </a:buClr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+mn-lt"/>
          <a:ea typeface="+mn-ea"/>
          <a:cs typeface="Humnst777 Cn BT" panose="020B0506030504020204" pitchFamily="34" charset="0"/>
        </a:defRPr>
      </a:lvl1pPr>
      <a:lvl2pPr marL="460351" indent="-230177" algn="l" defTabSz="514326" rtl="0" eaLnBrk="1" latinLnBrk="0" hangingPunct="1">
        <a:spcBef>
          <a:spcPct val="20000"/>
        </a:spcBef>
        <a:buClr>
          <a:schemeClr val="accent1">
            <a:lumMod val="40000"/>
            <a:lumOff val="60000"/>
          </a:schemeClr>
        </a:buClr>
        <a:buFont typeface="Humnst777 Cn BT" panose="020B0506030504020204" pitchFamily="34" charset="0"/>
        <a:buChar char="–"/>
        <a:defRPr sz="1800" b="0" i="0" kern="1200">
          <a:solidFill>
            <a:schemeClr val="tx2"/>
          </a:solidFill>
          <a:latin typeface="+mn-lt"/>
          <a:ea typeface="+mn-ea"/>
          <a:cs typeface="Humnst777 Cn BT" panose="020B0506030504020204" pitchFamily="34" charset="0"/>
        </a:defRPr>
      </a:lvl2pPr>
      <a:lvl3pPr marL="514326" indent="-77685" algn="l" defTabSz="514326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013" b="0" i="0" kern="1200">
          <a:solidFill>
            <a:schemeClr val="tx2"/>
          </a:solidFill>
          <a:latin typeface="+mn-lt"/>
          <a:ea typeface="+mn-ea"/>
          <a:cs typeface="Humnst777 Cn BT" panose="020B0506030504020204" pitchFamily="34" charset="0"/>
        </a:defRPr>
      </a:lvl3pPr>
      <a:lvl4pPr marL="673266" indent="-82151" algn="l" defTabSz="514326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900" b="0" i="0" kern="1200">
          <a:solidFill>
            <a:schemeClr val="tx2"/>
          </a:solidFill>
          <a:latin typeface="+mn-lt"/>
          <a:ea typeface="+mn-ea"/>
          <a:cs typeface="Humnst777 Cn BT" panose="020B0506030504020204" pitchFamily="34" charset="0"/>
        </a:defRPr>
      </a:lvl4pPr>
      <a:lvl5pPr marL="836670" indent="-91078" algn="l" defTabSz="514326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788" b="0" i="0" kern="1200" baseline="0">
          <a:solidFill>
            <a:schemeClr val="tx2"/>
          </a:solidFill>
          <a:latin typeface="+mn-lt"/>
          <a:ea typeface="+mn-ea"/>
          <a:cs typeface="Humnst777 Cn BT" panose="020B0506030504020204" pitchFamily="34" charset="0"/>
        </a:defRPr>
      </a:lvl5pPr>
      <a:lvl6pPr marL="977217" indent="-102865" algn="l" defTabSz="5143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788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080081" indent="-102865" algn="l" defTabSz="514326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7pPr>
      <a:lvl8pPr marL="1182946" indent="-102865" algn="l" defTabSz="514326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8pPr>
      <a:lvl9pPr marL="1285811" indent="-102865" algn="l" defTabSz="514326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2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6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3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6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50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8/10/relationships/comments" Target="../comments/modernComment_57E_C3E52A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B200-7D0E-4E37-BD40-1578C6757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842" y="1571625"/>
            <a:ext cx="7900679" cy="2093119"/>
          </a:xfrm>
        </p:spPr>
        <p:txBody>
          <a:bodyPr/>
          <a:lstStyle/>
          <a:p>
            <a:pPr algn="ctr">
              <a:spcBef>
                <a:spcPts val="3600"/>
              </a:spcBef>
            </a:pPr>
            <a:r>
              <a:rPr lang="en-US" sz="3400"/>
              <a:t>Innovations in Version 5 of the North Carolina Statewide Travel Model (NCSTM5)</a:t>
            </a:r>
            <a:br>
              <a:rPr lang="en-US" sz="3400"/>
            </a:br>
            <a:r>
              <a:rPr lang="en-US" sz="1200"/>
              <a:t> </a:t>
            </a:r>
            <a:br>
              <a:rPr lang="en-US" sz="3400"/>
            </a:br>
            <a:r>
              <a:rPr lang="en-US" sz="2800"/>
              <a:t>NCAMPO</a:t>
            </a:r>
            <a:endParaRPr lang="en-US" sz="3400"/>
          </a:p>
        </p:txBody>
      </p:sp>
    </p:spTree>
    <p:extLst>
      <p:ext uri="{BB962C8B-B14F-4D97-AF65-F5344CB8AC3E}">
        <p14:creationId xmlns:p14="http://schemas.microsoft.com/office/powerpoint/2010/main" val="3594999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F34A-27FE-CF64-305C-3E0CB606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EC27-1787-4440-068A-A803D70ED0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61238"/>
            <a:ext cx="2611315" cy="3737610"/>
          </a:xfrm>
        </p:spPr>
        <p:txBody>
          <a:bodyPr/>
          <a:lstStyle/>
          <a:p>
            <a:r>
              <a:rPr lang="en-US" dirty="0"/>
              <a:t>ANOVA-based Decision Tree</a:t>
            </a:r>
          </a:p>
          <a:p>
            <a:r>
              <a:rPr lang="en-US" dirty="0"/>
              <a:t>Game of 20 Questions for </a:t>
            </a:r>
            <a:br>
              <a:rPr lang="en-US" dirty="0"/>
            </a:br>
            <a:r>
              <a:rPr lang="en-US" dirty="0">
                <a:sym typeface="Symbol" panose="05050102010706020507" pitchFamily="18" charset="2"/>
              </a:rPr>
              <a:t> constant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F2336-80FC-71C2-E8DF-906F052E5D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0832751-7514-604C-D99E-138B7C0DE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58" y="-211015"/>
            <a:ext cx="6302874" cy="500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118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6FD1-1CB6-4575-BCB0-F078D44F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 Constants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6506A-0116-554A-09DE-C2BB8507D1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61238"/>
            <a:ext cx="8446168" cy="3737610"/>
          </a:xfrm>
        </p:spPr>
        <p:txBody>
          <a:bodyPr/>
          <a:lstStyle/>
          <a:p>
            <a:r>
              <a:rPr lang="en-US" dirty="0"/>
              <a:t>Lookup </a:t>
            </a:r>
            <a:r>
              <a:rPr lang="en-US" dirty="0">
                <a:sym typeface="Symbol" panose="05050102010706020507" pitchFamily="18" charset="2"/>
              </a:rPr>
              <a:t> c</a:t>
            </a:r>
            <a:r>
              <a:rPr lang="en-US" dirty="0"/>
              <a:t>onstant (average second residual) for each “persona”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65601-91F3-025F-A8B7-D7A5013970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76A366E-DDD1-33E3-4394-798C05593DDA}"/>
              </a:ext>
            </a:extLst>
          </p:cNvPr>
          <p:cNvGraphicFramePr>
            <a:graphicFrameLocks noGrp="1"/>
          </p:cNvGraphicFramePr>
          <p:nvPr/>
        </p:nvGraphicFramePr>
        <p:xfrm>
          <a:off x="1534258" y="1334262"/>
          <a:ext cx="2857500" cy="3238500"/>
        </p:xfrm>
        <a:graphic>
          <a:graphicData uri="http://schemas.openxmlformats.org/drawingml/2006/table">
            <a:tbl>
              <a:tblPr/>
              <a:tblGrid>
                <a:gridCol w="2007544">
                  <a:extLst>
                    <a:ext uri="{9D8B030D-6E8A-4147-A177-3AD203B41FA5}">
                      <a16:colId xmlns:a16="http://schemas.microsoft.com/office/drawing/2014/main" val="2370237484"/>
                    </a:ext>
                  </a:extLst>
                </a:gridCol>
                <a:gridCol w="849956">
                  <a:extLst>
                    <a:ext uri="{9D8B030D-6E8A-4147-A177-3AD203B41FA5}">
                      <a16:colId xmlns:a16="http://schemas.microsoft.com/office/drawing/2014/main" val="3039579950"/>
                    </a:ext>
                  </a:extLst>
                </a:gridCol>
              </a:tblGrid>
              <a:tr h="1905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Multigenerational Family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Senior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14297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79106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88379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Adult Child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48177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Child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703439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Senior(s) &amp; Child(ren)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Senior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2568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Child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2861315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TradFam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69133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98631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Adult Child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54355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Child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372004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Working Parents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934839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51615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Adult Child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503345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Child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6226247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Single Parent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Parent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9093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Child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63551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2AE82B2-B671-0CDB-1213-DC555DAA7E18}"/>
              </a:ext>
            </a:extLst>
          </p:cNvPr>
          <p:cNvGraphicFramePr>
            <a:graphicFrameLocks noGrp="1"/>
          </p:cNvGraphicFramePr>
          <p:nvPr/>
        </p:nvGraphicFramePr>
        <p:xfrm>
          <a:off x="4752244" y="1524762"/>
          <a:ext cx="2857500" cy="2857500"/>
        </p:xfrm>
        <a:graphic>
          <a:graphicData uri="http://schemas.openxmlformats.org/drawingml/2006/table">
            <a:tbl>
              <a:tblPr/>
              <a:tblGrid>
                <a:gridCol w="2007544">
                  <a:extLst>
                    <a:ext uri="{9D8B030D-6E8A-4147-A177-3AD203B41FA5}">
                      <a16:colId xmlns:a16="http://schemas.microsoft.com/office/drawing/2014/main" val="3888832323"/>
                    </a:ext>
                  </a:extLst>
                </a:gridCol>
                <a:gridCol w="849956">
                  <a:extLst>
                    <a:ext uri="{9D8B030D-6E8A-4147-A177-3AD203B41FA5}">
                      <a16:colId xmlns:a16="http://schemas.microsoft.com/office/drawing/2014/main" val="945983394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Adult Parent(s) Adult Child(ren)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Adult Parent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875359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Adult Child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3070476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Senior Parent(s) Adult Child(ren)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Senior Parent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21922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Adult Child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41630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Senior Couple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Senior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79791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DINK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Worker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5981564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SINK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Worker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847242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NonWorker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7307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NINK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NonWorker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330446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Other Families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Worker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0143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Non-Worker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2850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Sinlges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Worker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60596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Non-Worker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702115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Roommates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Worker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134854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Non-Worker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83583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3A6571-43E1-CDC0-74EF-4B06ED1977B1}"/>
                  </a:ext>
                </a:extLst>
              </p:cNvPr>
              <p:cNvSpPr txBox="1"/>
              <p:nvPr/>
            </p:nvSpPr>
            <p:spPr>
              <a:xfrm>
                <a:off x="5629967" y="132065"/>
                <a:ext cx="2955617" cy="494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3A6571-43E1-CDC0-74EF-4B06ED197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967" y="132065"/>
                <a:ext cx="2955617" cy="4947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7101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D535-39C3-3B8F-C815-A00951DE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HANDLING Remote Work From Home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7AFC90-E82B-8372-A060-55DA6CF862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58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9E201-0CA2-7547-87FF-FFEAF753C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78072-2C2D-D4E2-4666-91A61B169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Remote Work from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6B245-65B7-7C0C-B13D-0D765C890A9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02945"/>
            <a:ext cx="8229600" cy="3961924"/>
          </a:xfrm>
        </p:spPr>
        <p:txBody>
          <a:bodyPr/>
          <a:lstStyle/>
          <a:p>
            <a:r>
              <a:rPr lang="en-US"/>
              <a:t>Has varied considerably over time, future is uncertain</a:t>
            </a:r>
          </a:p>
          <a:p>
            <a:r>
              <a:rPr lang="en-US"/>
              <a:t>But has significant impact on peak period traffic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40E0D-D77F-24A4-1275-FE05F5FF69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4E8F75E-933C-77D6-B7D9-C38432626E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8745820"/>
              </p:ext>
            </p:extLst>
          </p:nvPr>
        </p:nvGraphicFramePr>
        <p:xfrm>
          <a:off x="1450731" y="1555010"/>
          <a:ext cx="5767754" cy="3214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3842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E0A7D-3D16-1819-61C6-362D8DD47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Remote Work from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D97B9-4D17-963C-D788-9523A5FDC17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658985"/>
            <a:ext cx="8229600" cy="4139052"/>
          </a:xfrm>
        </p:spPr>
        <p:txBody>
          <a:bodyPr>
            <a:normAutofit/>
          </a:bodyPr>
          <a:lstStyle/>
          <a:p>
            <a:r>
              <a:rPr lang="en-US"/>
              <a:t>Disaggregate remote work from home model</a:t>
            </a:r>
          </a:p>
          <a:p>
            <a:r>
              <a:rPr lang="en-US"/>
              <a:t>Reflecting how remote workers tend to be </a:t>
            </a:r>
            <a:br>
              <a:rPr lang="en-US"/>
            </a:br>
            <a:r>
              <a:rPr lang="en-US"/>
              <a:t>higher income and older workers</a:t>
            </a:r>
          </a:p>
          <a:p>
            <a:r>
              <a:rPr lang="en-US"/>
              <a:t>Model user will be able to test different assumptions about future work from home rates</a:t>
            </a:r>
          </a:p>
          <a:p>
            <a:pPr lvl="1"/>
            <a:r>
              <a:rPr lang="en-US"/>
              <a:t>Slightly decreasing, following </a:t>
            </a:r>
            <a:br>
              <a:rPr lang="en-US"/>
            </a:br>
            <a:r>
              <a:rPr lang="en-US"/>
              <a:t>recent trend since COVID</a:t>
            </a:r>
          </a:p>
          <a:p>
            <a:pPr lvl="1"/>
            <a:r>
              <a:rPr lang="en-US"/>
              <a:t>Hold constant at current rates</a:t>
            </a:r>
          </a:p>
          <a:p>
            <a:pPr lvl="1"/>
            <a:r>
              <a:rPr lang="en-US"/>
              <a:t>Slightly increasing like before COVID</a:t>
            </a:r>
          </a:p>
          <a:p>
            <a:pPr lvl="1"/>
            <a:r>
              <a:rPr lang="en-US"/>
              <a:t>Increasing significantly in the long run </a:t>
            </a:r>
            <a:br>
              <a:rPr lang="en-US"/>
            </a:br>
            <a:r>
              <a:rPr lang="en-US"/>
              <a:t>like the long-term trend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6D57D-A69B-C977-9963-1C440419CA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902E4-D0A5-AED5-DE78-0F02CCE55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669" y="2396870"/>
            <a:ext cx="3304467" cy="2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55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CA10-1CAB-67ED-AD7D-6BD61CE01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Truck Routing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ED030-1185-1C1C-138B-8109B30D16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09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4D39D-13C1-74D0-686B-26C93858D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FAF5 Truck 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120DB-9E97-5B25-8ECB-283954A79A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1" y="761238"/>
            <a:ext cx="3144388" cy="3737610"/>
          </a:xfrm>
        </p:spPr>
        <p:txBody>
          <a:bodyPr/>
          <a:lstStyle/>
          <a:p>
            <a:r>
              <a:rPr lang="en-US"/>
              <a:t>FAF5 used a new method for routing trucks </a:t>
            </a:r>
          </a:p>
          <a:p>
            <a:r>
              <a:rPr lang="en-US"/>
              <a:t>In the past, all trucks were routed along the fastest path</a:t>
            </a:r>
          </a:p>
          <a:p>
            <a:r>
              <a:rPr lang="en-US"/>
              <a:t>Now, trucks can take several paths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D5A30-123B-5E85-F31E-999BBB6708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FB602-A7C7-BBC0-C586-782D75AC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588" y="814207"/>
            <a:ext cx="5093156" cy="31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24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A047-57E0-37EE-F059-6614EE830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 Enumeration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89A4E-770A-C459-E994-7B7F1C3E529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924794"/>
            <a:ext cx="2647950" cy="3574054"/>
          </a:xfrm>
        </p:spPr>
        <p:txBody>
          <a:bodyPr/>
          <a:lstStyle/>
          <a:p>
            <a:r>
              <a:rPr lang="en-US" dirty="0"/>
              <a:t>Up to four paths generated for each OD pair</a:t>
            </a:r>
          </a:p>
          <a:p>
            <a:r>
              <a:rPr lang="en-US" dirty="0"/>
              <a:t>Example: Charlotte, NC to Raleigh, NC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80CA6-B44A-A2F6-1136-0D5D6C68B4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696F7-F781-75C8-5456-385DD0E7A72D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3190575" y="902899"/>
            <a:ext cx="5696553" cy="3595949"/>
          </a:xfrm>
          <a:prstGeom prst="rect">
            <a:avLst/>
          </a:prstGeom>
          <a:solidFill>
            <a:srgbClr val="2EA6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57563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956CC-48CE-9ADC-5F84-9AB381B7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ATRI Truck GPS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37638-CC68-73F4-75AD-DB583F271A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870436"/>
            <a:ext cx="2215662" cy="3628411"/>
          </a:xfrm>
        </p:spPr>
        <p:txBody>
          <a:bodyPr/>
          <a:lstStyle/>
          <a:p>
            <a:r>
              <a:rPr lang="en-US"/>
              <a:t>Over 5 billion sitings</a:t>
            </a:r>
          </a:p>
          <a:p>
            <a:r>
              <a:rPr lang="en-US"/>
              <a:t>Over 250,000 individual trucks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95088-A59E-BB61-1EC0-3A25000717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769C688-410B-F253-13D5-B356F05BB6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84"/>
          <a:stretch/>
        </p:blipFill>
        <p:spPr>
          <a:xfrm>
            <a:off x="2672862" y="950337"/>
            <a:ext cx="6013938" cy="354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25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B9C71-E9CF-66A1-3B38-98B7DC13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FAF5 Truck Routing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88BD8C4-B6F6-499C-3D77-27F350988336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1238065168"/>
              </p:ext>
            </p:extLst>
          </p:nvPr>
        </p:nvGraphicFramePr>
        <p:xfrm>
          <a:off x="557351" y="1780351"/>
          <a:ext cx="2267712" cy="824325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755904">
                  <a:extLst>
                    <a:ext uri="{9D8B030D-6E8A-4147-A177-3AD203B41FA5}">
                      <a16:colId xmlns:a16="http://schemas.microsoft.com/office/drawing/2014/main" val="3039044564"/>
                    </a:ext>
                  </a:extLst>
                </a:gridCol>
                <a:gridCol w="755904">
                  <a:extLst>
                    <a:ext uri="{9D8B030D-6E8A-4147-A177-3AD203B41FA5}">
                      <a16:colId xmlns:a16="http://schemas.microsoft.com/office/drawing/2014/main" val="1305329982"/>
                    </a:ext>
                  </a:extLst>
                </a:gridCol>
                <a:gridCol w="755904">
                  <a:extLst>
                    <a:ext uri="{9D8B030D-6E8A-4147-A177-3AD203B41FA5}">
                      <a16:colId xmlns:a16="http://schemas.microsoft.com/office/drawing/2014/main" val="435274895"/>
                    </a:ext>
                  </a:extLst>
                </a:gridCol>
              </a:tblGrid>
              <a:tr h="274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Route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ATRI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FAF5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5397320"/>
                  </a:ext>
                </a:extLst>
              </a:tr>
              <a:tr h="274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I-85</a:t>
                      </a:r>
                      <a:endParaRPr lang="en-US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89%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769499"/>
                  </a:ext>
                </a:extLst>
              </a:tr>
              <a:tr h="274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I-20 / I-77</a:t>
                      </a:r>
                      <a:endParaRPr lang="en-US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6077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3BCDE-867C-5A55-A825-D23962447E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662F18-9933-4DA0-8676-D36D1BB6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031" y="995332"/>
            <a:ext cx="5569618" cy="321868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6AC7F6-2E4D-9AB7-66DC-D968441108BF}"/>
              </a:ext>
            </a:extLst>
          </p:cNvPr>
          <p:cNvSpPr txBox="1">
            <a:spLocks/>
          </p:cNvSpPr>
          <p:nvPr/>
        </p:nvSpPr>
        <p:spPr>
          <a:xfrm>
            <a:off x="457200" y="870436"/>
            <a:ext cx="2215662" cy="36284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02676" indent="-220128" algn="l" defTabSz="514326" rtl="0" eaLnBrk="1" latinLnBrk="0" hangingPunct="1">
              <a:spcBef>
                <a:spcPct val="20000"/>
              </a:spcBef>
              <a:buClr>
                <a:srgbClr val="095CA6"/>
              </a:buClr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Humnst777 Cn BT" panose="020B0506030504020204" pitchFamily="34" charset="0"/>
              </a:defRPr>
            </a:lvl1pPr>
            <a:lvl2pPr marL="535504" indent="-232828" algn="l" defTabSz="514326" rtl="0" eaLnBrk="1" latinLnBrk="0" hangingPunct="1">
              <a:spcBef>
                <a:spcPct val="20000"/>
              </a:spcBef>
              <a:buClr>
                <a:srgbClr val="095CA6"/>
              </a:buClr>
              <a:buFont typeface="Humnst777 Cn BT" panose="020B0506030504020204" pitchFamily="34" charset="0"/>
              <a:buChar char="–"/>
              <a:defRPr sz="1867" b="0" i="0" kern="1200">
                <a:solidFill>
                  <a:schemeClr val="tx1"/>
                </a:solidFill>
                <a:latin typeface="+mn-lt"/>
                <a:ea typeface="+mn-ea"/>
                <a:cs typeface="Humnst777 Cn BT" panose="020B0506030504020204" pitchFamily="34" charset="0"/>
              </a:defRPr>
            </a:lvl2pPr>
            <a:lvl3pPr marL="683667" indent="-154513" algn="l" defTabSz="514326" rtl="0" eaLnBrk="1" latinLnBrk="0" hangingPunct="1">
              <a:spcBef>
                <a:spcPct val="20000"/>
              </a:spcBef>
              <a:buClr>
                <a:srgbClr val="095CA6"/>
              </a:buClr>
              <a:buFont typeface="Arial" panose="020B0604020202020204" pitchFamily="34" charset="0"/>
              <a:buChar char="•"/>
              <a:defRPr sz="1467" b="0" i="0" kern="1200">
                <a:solidFill>
                  <a:schemeClr val="tx1"/>
                </a:solidFill>
                <a:latin typeface="+mn-lt"/>
                <a:ea typeface="+mn-ea"/>
                <a:cs typeface="Humnst777 Cn BT" panose="020B0506030504020204" pitchFamily="34" charset="0"/>
              </a:defRPr>
            </a:lvl3pPr>
            <a:lvl4pPr marL="838179" indent="-146047" algn="l" defTabSz="514326" rtl="0" eaLnBrk="1" latinLnBrk="0" hangingPunct="1">
              <a:spcBef>
                <a:spcPct val="20000"/>
              </a:spcBef>
              <a:buClr>
                <a:srgbClr val="095CA6"/>
              </a:buClr>
              <a:buSzPct val="75000"/>
              <a:buFont typeface="Courier New" panose="02070309020205020404" pitchFamily="49" charset="0"/>
              <a:buChar char="o"/>
              <a:defRPr sz="1333" b="0" i="0" kern="1200">
                <a:solidFill>
                  <a:schemeClr val="tx1"/>
                </a:solidFill>
                <a:latin typeface="+mn-lt"/>
                <a:ea typeface="+mn-ea"/>
                <a:cs typeface="Humnst777 Cn BT" panose="020B0506030504020204" pitchFamily="34" charset="0"/>
              </a:defRPr>
            </a:lvl4pPr>
            <a:lvl5pPr marL="994808" indent="-171446" algn="l" defTabSz="514326" rtl="0" eaLnBrk="1" latinLnBrk="0" hangingPunct="1">
              <a:spcBef>
                <a:spcPct val="20000"/>
              </a:spcBef>
              <a:buClr>
                <a:srgbClr val="095CA6"/>
              </a:buClr>
              <a:buFont typeface="Wingdings" panose="05000000000000000000" pitchFamily="2" charset="2"/>
              <a:buChar char="§"/>
              <a:defRPr sz="1200" b="0" i="0" kern="1200" baseline="0">
                <a:solidFill>
                  <a:schemeClr val="tx1"/>
                </a:solidFill>
                <a:latin typeface="+mn-lt"/>
                <a:ea typeface="+mn-ea"/>
                <a:cs typeface="Humnst777 Cn BT" panose="020B0506030504020204" pitchFamily="34" charset="0"/>
              </a:defRPr>
            </a:lvl5pPr>
            <a:lvl6pPr marL="977217" indent="-102865" algn="l" defTabSz="51432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78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81" indent="-102865" algn="l" defTabSz="514326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82946" indent="-102865" algn="l" defTabSz="514326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5811" indent="-102865" algn="l" defTabSz="514326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Charlotte – Atlanta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Some LTLs stop in Augusta &amp; Columbia</a:t>
            </a:r>
          </a:p>
        </p:txBody>
      </p:sp>
    </p:spTree>
    <p:extLst>
      <p:ext uri="{BB962C8B-B14F-4D97-AF65-F5344CB8AC3E}">
        <p14:creationId xmlns:p14="http://schemas.microsoft.com/office/powerpoint/2010/main" val="937163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77C2C-BCCD-8CC9-FBFA-E42B9639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Innovations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CFA25-5EFD-23AD-F885-2FDE0174EF7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New Machine Learning Models</a:t>
            </a:r>
          </a:p>
          <a:p>
            <a:r>
              <a:rPr lang="en-US"/>
              <a:t>Handling Remote Work from Home</a:t>
            </a:r>
          </a:p>
          <a:p>
            <a:r>
              <a:rPr lang="en-US"/>
              <a:t>Improved Truck Routing</a:t>
            </a:r>
          </a:p>
          <a:p>
            <a:r>
              <a:rPr lang="en-US"/>
              <a:t>Improved Intercity Passenger Flows</a:t>
            </a:r>
          </a:p>
          <a:p>
            <a:r>
              <a:rPr lang="en-US"/>
              <a:t>CAV Scenario Testing Functionality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B6948-ADE0-B426-15BA-258DA3CC62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90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E7515-FF6B-C4B0-3744-29980306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92072-5370-F1ED-B465-7FE3EF9A7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Intercity Passenger Flows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CD24B3-04FE-1DFC-AF5F-7E9DBF9626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30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0A194-3C15-3A19-84A6-EEF2F67A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F1C62-0DA6-4D71-4B73-BE42569A83F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51134"/>
            <a:ext cx="8229600" cy="3737610"/>
          </a:xfrm>
        </p:spPr>
        <p:txBody>
          <a:bodyPr/>
          <a:lstStyle/>
          <a:p>
            <a:r>
              <a:rPr lang="en-US" dirty="0"/>
              <a:t>Long-distance / intercity travel patterns in NC are complex because NC is very multi-nucleated</a:t>
            </a:r>
          </a:p>
          <a:p>
            <a:r>
              <a:rPr lang="en-US" dirty="0"/>
              <a:t>New NCSTM5 should do a much better job of reproducing actual intercity travel patterns in NC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4439C-543F-1450-24A9-750CA52524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 descr="A map of the state of the united states&#10;&#10;AI-generated content may be incorrect.">
            <a:extLst>
              <a:ext uri="{FF2B5EF4-FFF2-40B4-BE49-F238E27FC236}">
                <a16:creationId xmlns:a16="http://schemas.microsoft.com/office/drawing/2014/main" id="{E0D8CA10-81BE-0C83-1EA5-BCDE765D03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16" b="4337"/>
          <a:stretch/>
        </p:blipFill>
        <p:spPr>
          <a:xfrm>
            <a:off x="1943731" y="2423283"/>
            <a:ext cx="5256537" cy="221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41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095E2-2328-CFF7-DB41-4714D68CF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5380A-9B03-A062-CACA-51829E679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City to City Goole Time Comparisons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0DF6F-FDD9-39EC-9BB1-33F8CD23320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810998"/>
            <a:ext cx="8229600" cy="3737610"/>
          </a:xfrm>
        </p:spPr>
        <p:txBody>
          <a:bodyPr>
            <a:normAutofit/>
          </a:bodyPr>
          <a:lstStyle/>
          <a:p>
            <a:r>
              <a:rPr lang="en-US" dirty="0"/>
              <a:t>Used </a:t>
            </a:r>
            <a:r>
              <a:rPr lang="en-US" dirty="0" err="1"/>
              <a:t>TransCAD’s</a:t>
            </a:r>
            <a:r>
              <a:rPr lang="en-US" dirty="0"/>
              <a:t> links with Google APIs</a:t>
            </a:r>
          </a:p>
          <a:p>
            <a:r>
              <a:rPr lang="en-US" dirty="0"/>
              <a:t>Estimated % difference between TC and Google travel times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Updated speeds on NC-87</a:t>
            </a:r>
          </a:p>
          <a:p>
            <a:r>
              <a:rPr lang="en-US" dirty="0"/>
              <a:t>Final travel times were 1% different than Google on average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6B99B-B5E9-6F3C-27CD-333D8B2F1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8198F7-FD32-F8EF-E640-647315325E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367" y="1758394"/>
            <a:ext cx="8839265" cy="1655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8538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EAE98-F6FB-255E-FF99-F124758D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9"/>
            <a:ext cx="8443913" cy="484632"/>
          </a:xfrm>
        </p:spPr>
        <p:txBody>
          <a:bodyPr/>
          <a:lstStyle/>
          <a:p>
            <a:r>
              <a:rPr lang="en-US" sz="2600"/>
              <a:t>Nested Destination choice for Long Trips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95F8D-0C2E-8895-059C-8FEC346B902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690611"/>
            <a:ext cx="8229600" cy="4002833"/>
          </a:xfrm>
        </p:spPr>
        <p:txBody>
          <a:bodyPr/>
          <a:lstStyle/>
          <a:p>
            <a:r>
              <a:rPr lang="en-US" sz="2400" b="1">
                <a:solidFill>
                  <a:srgbClr val="095CA6"/>
                </a:solidFill>
              </a:rPr>
              <a:t>First</a:t>
            </a:r>
            <a:r>
              <a:rPr lang="en-US" sz="2400"/>
              <a:t>, travelers choose a destination region</a:t>
            </a:r>
          </a:p>
          <a:p>
            <a:r>
              <a:rPr lang="en-US" sz="2400" b="1">
                <a:solidFill>
                  <a:srgbClr val="095CA6"/>
                </a:solidFill>
              </a:rPr>
              <a:t>Second</a:t>
            </a:r>
            <a:r>
              <a:rPr lang="en-US" sz="2400"/>
              <a:t>, travelers choose the exact zone</a:t>
            </a:r>
          </a:p>
          <a:p>
            <a:r>
              <a:rPr lang="en-US" sz="2400"/>
              <a:t>Allows much better representation of travel </a:t>
            </a:r>
            <a:br>
              <a:rPr lang="en-US" sz="2400"/>
            </a:br>
            <a:r>
              <a:rPr lang="en-US" sz="2400"/>
              <a:t>in multinucleated regions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E14EF-D672-4D0E-DB2C-E906C9434C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F752F-794E-7F97-F3B8-002A7DD66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749" y="2454180"/>
            <a:ext cx="6132501" cy="19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05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C634-8869-273D-0B10-763312CC4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Calibrated to Big Data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B85F85-4CFB-E273-1E11-1CCD44C7A24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rcRect t="21496"/>
          <a:stretch/>
        </p:blipFill>
        <p:spPr>
          <a:xfrm>
            <a:off x="457200" y="862905"/>
            <a:ext cx="8458160" cy="35234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BD4A8-D53B-E21E-894D-1489AAEAA9C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54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92CB7-0EAF-C84A-3827-174327A19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CED3F-36DE-83A5-16E8-2A60DC255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CAV Scenario Testing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9B2DA8-9923-F0CD-AD7A-A337984A86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32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B3C5-416E-200B-CB37-39D7227E9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CAV Functionality to NCSTM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AF568-7A59-2A41-F73D-A3FC257EB1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870966"/>
            <a:ext cx="3858768" cy="3737610"/>
          </a:xfrm>
        </p:spPr>
        <p:txBody>
          <a:bodyPr/>
          <a:lstStyle/>
          <a:p>
            <a:r>
              <a:rPr lang="en-US"/>
              <a:t>Support scenario planning</a:t>
            </a:r>
          </a:p>
          <a:p>
            <a:r>
              <a:rPr lang="en-US"/>
              <a:t>Adjustment factor “knobs” </a:t>
            </a:r>
          </a:p>
          <a:p>
            <a:pPr lvl="1"/>
            <a:r>
              <a:rPr lang="en-US"/>
              <a:t>auto ownership</a:t>
            </a:r>
          </a:p>
          <a:p>
            <a:pPr lvl="1"/>
            <a:r>
              <a:rPr lang="en-US"/>
              <a:t>trip generation</a:t>
            </a:r>
          </a:p>
          <a:p>
            <a:pPr lvl="1"/>
            <a:r>
              <a:rPr lang="en-US"/>
              <a:t>destination choice</a:t>
            </a:r>
          </a:p>
          <a:p>
            <a:pPr lvl="1"/>
            <a:r>
              <a:rPr lang="en-US"/>
              <a:t>time-of-day</a:t>
            </a:r>
          </a:p>
          <a:p>
            <a:pPr lvl="1"/>
            <a:r>
              <a:rPr lang="en-US"/>
              <a:t>capacities</a:t>
            </a:r>
          </a:p>
          <a:p>
            <a:r>
              <a:rPr lang="en-US"/>
              <a:t>Add module for ZOV trips / deadheading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58DC8-D734-0B46-39AC-2DE72298B9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441F4-A13B-7EA3-A1C8-53F36B7A8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152" y="960716"/>
            <a:ext cx="4259592" cy="34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09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3C0C-AE51-5A45-8723-2698C6A3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CAV Functionality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5A67D-04E9-B636-8ADE-F348ED8EA6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91D531-43BA-C8DB-6A87-66542558B16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12487" y="767052"/>
            <a:ext cx="5914796" cy="387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57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B511A-DF0E-950E-5250-2A18B345A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 Ownership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CC56C-B2E8-5F00-83C2-4CF62960FD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61238"/>
            <a:ext cx="3088105" cy="3737610"/>
          </a:xfrm>
        </p:spPr>
        <p:txBody>
          <a:bodyPr/>
          <a:lstStyle/>
          <a:p>
            <a:r>
              <a:rPr lang="en-US"/>
              <a:t>Subdivide HH autos into conventional and CAV by income</a:t>
            </a:r>
          </a:p>
          <a:p>
            <a:r>
              <a:rPr lang="en-US"/>
              <a:t>Decrease overall ownership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3764B-8905-8CB6-2811-6B3EE58ABE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1418A-5AFA-A9EF-D60C-70C990ADC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028" y="958245"/>
            <a:ext cx="3053603" cy="37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7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AC1E6-4D22-82A4-4CE6-0F94CDA28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Trip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5FC2-0FDB-9A97-B71A-6A959A44A32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/>
              <a:t>Scale up trips </a:t>
            </a:r>
            <a:br>
              <a:rPr lang="en-US"/>
            </a:br>
            <a:r>
              <a:rPr lang="en-US"/>
              <a:t>to represent </a:t>
            </a:r>
            <a:br>
              <a:rPr lang="en-US"/>
            </a:br>
            <a:r>
              <a:rPr lang="en-US"/>
              <a:t>induced demand</a:t>
            </a:r>
          </a:p>
          <a:p>
            <a:r>
              <a:rPr lang="en-US"/>
              <a:t>Largest increases to </a:t>
            </a:r>
            <a:br>
              <a:rPr lang="en-US"/>
            </a:br>
            <a:r>
              <a:rPr lang="en-US"/>
              <a:t>households with:</a:t>
            </a:r>
          </a:p>
          <a:p>
            <a:pPr lvl="1"/>
            <a:r>
              <a:rPr lang="en-US"/>
              <a:t>Disabled</a:t>
            </a:r>
          </a:p>
          <a:p>
            <a:pPr lvl="1"/>
            <a:r>
              <a:rPr lang="en-US"/>
              <a:t>Seniors</a:t>
            </a:r>
          </a:p>
          <a:p>
            <a:pPr lvl="1"/>
            <a:r>
              <a:rPr lang="en-US"/>
              <a:t>Children </a:t>
            </a:r>
          </a:p>
          <a:p>
            <a:r>
              <a:rPr lang="en-US"/>
              <a:t>More long distance / external trips from reduced lodging cost?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DF4EC-D61E-A793-0BC8-7B87333035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B1972-6007-5E2A-75FA-748F17F80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27" y="915210"/>
            <a:ext cx="4247934" cy="23894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1B015F-632F-6416-00C9-07E8B9122AD1}"/>
              </a:ext>
            </a:extLst>
          </p:cNvPr>
          <p:cNvSpPr txBox="1"/>
          <p:nvPr/>
        </p:nvSpPr>
        <p:spPr>
          <a:xfrm>
            <a:off x="4284627" y="3304673"/>
            <a:ext cx="23030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t>Source: Jalopnik.com</a:t>
            </a:r>
          </a:p>
        </p:txBody>
      </p:sp>
    </p:spTree>
    <p:extLst>
      <p:ext uri="{BB962C8B-B14F-4D97-AF65-F5344CB8AC3E}">
        <p14:creationId xmlns:p14="http://schemas.microsoft.com/office/powerpoint/2010/main" val="1853965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D535-39C3-3B8F-C815-A00951DE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Machine Learning Models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7AFC90-E82B-8372-A060-55DA6CF862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61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4FFD-7A5C-6A7F-4504-CEE81DE7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Destination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512FA-884F-5BFD-D2B8-E1F526FE93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978568"/>
            <a:ext cx="3842084" cy="3520280"/>
          </a:xfrm>
        </p:spPr>
        <p:txBody>
          <a:bodyPr/>
          <a:lstStyle/>
          <a:p>
            <a:r>
              <a:rPr lang="en-US"/>
              <a:t>Passengers may be willing to travel farther since time in CAVs can be used positively for working, relaxing, sleeping, etc.</a:t>
            </a:r>
          </a:p>
          <a:p>
            <a:pPr lvl="5"/>
            <a:endParaRPr lang="en-US"/>
          </a:p>
          <a:p>
            <a:r>
              <a:rPr lang="en-US"/>
              <a:t>User can factor down traveler sensitivity to travel time / impedance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11BD3-0BB6-E704-A2A4-AAF63E6A55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4722DB-2F22-7BC7-C3D7-2B809E0C0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284" y="1329719"/>
            <a:ext cx="4334413" cy="260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65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01B8-FE03-BB1B-007F-1E2CA40A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of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14E33-36EB-D3E7-09C4-7D2F06FCB5C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946484"/>
            <a:ext cx="3168316" cy="3568406"/>
          </a:xfrm>
        </p:spPr>
        <p:txBody>
          <a:bodyPr/>
          <a:lstStyle/>
          <a:p>
            <a:r>
              <a:rPr lang="en-US"/>
              <a:t>Trucks / long distance travelers may shift to nighttime hours to avoid congestion</a:t>
            </a:r>
          </a:p>
          <a:p>
            <a:pPr lvl="3"/>
            <a:endParaRPr lang="en-US"/>
          </a:p>
          <a:p>
            <a:r>
              <a:rPr lang="en-US"/>
              <a:t>Long distance travelers may use sleeping hours to travel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17F5-2A28-9800-EAC2-B3BF665104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A6AB2C-8388-FE1D-34FA-99CE8CE2E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601" y="1066800"/>
            <a:ext cx="4716892" cy="31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67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3FC68-BC87-5439-A2EF-D441517A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9"/>
            <a:ext cx="8600918" cy="484632"/>
          </a:xfrm>
        </p:spPr>
        <p:txBody>
          <a:bodyPr/>
          <a:lstStyle/>
          <a:p>
            <a:r>
              <a:rPr lang="en-US" dirty="0"/>
              <a:t>Deadheading / Zero Occupant Vehicles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99C89-7E1D-4912-CF19-563FEEA8DB1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956744"/>
            <a:ext cx="8229600" cy="3542103"/>
          </a:xfrm>
        </p:spPr>
        <p:txBody>
          <a:bodyPr/>
          <a:lstStyle/>
          <a:p>
            <a:r>
              <a:rPr lang="en-US"/>
              <a:t>Types of ZOV trips</a:t>
            </a:r>
          </a:p>
          <a:p>
            <a:pPr lvl="1"/>
            <a:r>
              <a:rPr lang="en-US"/>
              <a:t>Private CAVs</a:t>
            </a:r>
          </a:p>
          <a:p>
            <a:pPr lvl="2"/>
            <a:r>
              <a:rPr lang="en-US"/>
              <a:t>for car sharing among </a:t>
            </a:r>
            <a:br>
              <a:rPr lang="en-US"/>
            </a:br>
            <a:r>
              <a:rPr lang="en-US"/>
              <a:t>household members</a:t>
            </a:r>
          </a:p>
          <a:p>
            <a:pPr lvl="2"/>
            <a:r>
              <a:rPr lang="en-US"/>
              <a:t>to avoid paid parking</a:t>
            </a:r>
          </a:p>
          <a:p>
            <a:pPr lvl="3"/>
            <a:r>
              <a:rPr lang="en-US"/>
              <a:t>by parking at home</a:t>
            </a:r>
          </a:p>
          <a:p>
            <a:pPr lvl="3"/>
            <a:r>
              <a:rPr lang="en-US"/>
              <a:t>by parking elsewhere</a:t>
            </a:r>
          </a:p>
          <a:p>
            <a:pPr lvl="3"/>
            <a:r>
              <a:rPr lang="en-US"/>
              <a:t>by circulating instead of parking</a:t>
            </a:r>
          </a:p>
          <a:p>
            <a:pPr lvl="1"/>
            <a:r>
              <a:rPr lang="en-US"/>
              <a:t>Shared CAVs</a:t>
            </a:r>
          </a:p>
          <a:p>
            <a:pPr lvl="2"/>
            <a:r>
              <a:rPr lang="en-US"/>
              <a:t>Between passenger drop-off and pick-up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8A74C-E9D3-6723-60D9-3D6EB38B32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64D7D-C072-3A9D-ECEC-117D1D73F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3" r="2059"/>
          <a:stretch/>
        </p:blipFill>
        <p:spPr>
          <a:xfrm>
            <a:off x="4712502" y="956745"/>
            <a:ext cx="3982242" cy="2970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EF3D6C-E952-03D6-F3EE-659FAC0CDB4F}"/>
              </a:ext>
            </a:extLst>
          </p:cNvPr>
          <p:cNvSpPr txBox="1"/>
          <p:nvPr/>
        </p:nvSpPr>
        <p:spPr>
          <a:xfrm>
            <a:off x="4712502" y="3950273"/>
            <a:ext cx="27146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t>Source: driverlesstransportation.com</a:t>
            </a:r>
          </a:p>
        </p:txBody>
      </p:sp>
    </p:spTree>
    <p:extLst>
      <p:ext uri="{BB962C8B-B14F-4D97-AF65-F5344CB8AC3E}">
        <p14:creationId xmlns:p14="http://schemas.microsoft.com/office/powerpoint/2010/main" val="3446680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9A53C-6712-980F-D07F-351C20E51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D3649-E5A1-A2CF-8F2F-0F36F794F22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Separate autonomous and conventional vehicle classes</a:t>
            </a:r>
          </a:p>
          <a:p>
            <a:r>
              <a:rPr lang="en-US"/>
              <a:t>User option to have dedicated CAV-only facilities/lanes and assert high capacities </a:t>
            </a:r>
            <a:br>
              <a:rPr lang="en-US"/>
            </a:br>
            <a:r>
              <a:rPr lang="en-US"/>
              <a:t>and higher speeds</a:t>
            </a:r>
          </a:p>
          <a:p>
            <a:r>
              <a:rPr lang="en-US"/>
              <a:t>User option to </a:t>
            </a:r>
            <a:br>
              <a:rPr lang="en-US"/>
            </a:br>
            <a:r>
              <a:rPr lang="en-US"/>
              <a:t>assert different </a:t>
            </a:r>
            <a:br>
              <a:rPr lang="en-US"/>
            </a:br>
            <a:r>
              <a:rPr lang="en-US"/>
              <a:t>capacity consumption </a:t>
            </a:r>
            <a:br>
              <a:rPr lang="en-US"/>
            </a:br>
            <a:r>
              <a:rPr lang="en-US"/>
              <a:t>in mixed traffic </a:t>
            </a:r>
            <a:br>
              <a:rPr lang="en-US"/>
            </a:br>
            <a:r>
              <a:rPr lang="en-US"/>
              <a:t>(through PCE factor)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0EC4C-5AA7-5298-2099-7560266F5F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19C5C-62C6-ED38-1044-AF4CAD723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784" y="1669299"/>
            <a:ext cx="3772732" cy="282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15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0DA1E69-253D-483E-B5C0-2C929EC5C3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Vince Bernardin, PhD |  Vice-President</a:t>
            </a:r>
          </a:p>
          <a:p>
            <a:r>
              <a:rPr lang="en-US" sz="2000"/>
              <a:t>vince@caliper.com | +1 812-459-3500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FFDAE-05FF-48A7-887A-1B1BFEA270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9FD877B-A3E7-4BFE-9D4E-503B99F898BE}"/>
              </a:ext>
            </a:extLst>
          </p:cNvPr>
          <p:cNvSpPr txBox="1">
            <a:spLocks/>
          </p:cNvSpPr>
          <p:nvPr/>
        </p:nvSpPr>
        <p:spPr>
          <a:xfrm>
            <a:off x="791583" y="3109334"/>
            <a:ext cx="7438020" cy="4687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514326" rtl="0" eaLnBrk="1" latinLnBrk="0" hangingPunct="1">
              <a:spcBef>
                <a:spcPct val="200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Humnst777 Cn BT" panose="020B0506030504020204" pitchFamily="34" charset="0"/>
              </a:defRPr>
            </a:lvl1pPr>
            <a:lvl2pPr marL="257162" indent="0" algn="ctr" defTabSz="514326" rtl="0" eaLnBrk="1" latinLnBrk="0" hangingPunct="1">
              <a:spcBef>
                <a:spcPct val="20000"/>
              </a:spcBef>
              <a:buClr>
                <a:schemeClr val="accent1">
                  <a:lumMod val="40000"/>
                  <a:lumOff val="60000"/>
                </a:schemeClr>
              </a:buClr>
              <a:buFont typeface="Humnst777 Cn BT" panose="020B0506030504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2pPr>
            <a:lvl3pPr marL="514326" indent="0" algn="ctr" defTabSz="514326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013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3pPr>
            <a:lvl4pPr marL="771487" indent="0" algn="ctr" defTabSz="514326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9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4pPr>
            <a:lvl5pPr marL="1028649" indent="0" algn="ctr" defTabSz="514326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788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Humnst777 Cn BT" panose="020B0506030504020204" pitchFamily="34" charset="0"/>
              </a:defRPr>
            </a:lvl5pPr>
            <a:lvl6pPr marL="1285811" indent="0" algn="ctr" defTabSz="51432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788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2973" indent="0" algn="ctr" defTabSz="514326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00135" indent="0" algn="ctr" defTabSz="514326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298" indent="0" algn="ctr" defTabSz="514326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78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793051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0C04-0F9F-40EB-A789-7158DE00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Population Synthesis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354ADA8-4CC2-46A6-9C60-89E1099AF4F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199" y="803454"/>
            <a:ext cx="8237545" cy="3737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02260" indent="-219710"/>
            <a:r>
              <a:rPr lang="en-US" dirty="0"/>
              <a:t>Common in advanced MPO models (Triangle, Charlotte)</a:t>
            </a:r>
          </a:p>
          <a:p>
            <a:pPr marL="302260" indent="-219710"/>
            <a:r>
              <a:rPr lang="en-US" dirty="0"/>
              <a:t>Generate a list of households, and people in them that have the same characteristics as the real population </a:t>
            </a:r>
          </a:p>
          <a:p>
            <a:pPr marL="302260" indent="-219710"/>
            <a:r>
              <a:rPr lang="en-US" dirty="0"/>
              <a:t>Have been few statewide models with synthetic population due to runtime considerations</a:t>
            </a:r>
          </a:p>
          <a:p>
            <a:pPr marL="302260" indent="-219710"/>
            <a:r>
              <a:rPr lang="en-US" dirty="0" err="1"/>
              <a:t>TransCAD’s</a:t>
            </a:r>
            <a:r>
              <a:rPr lang="en-US" dirty="0"/>
              <a:t> Iterative Proportional Updating (IPU)</a:t>
            </a:r>
          </a:p>
          <a:p>
            <a:pPr marL="535305" lvl="1" indent="-232410"/>
            <a:r>
              <a:rPr lang="en-US" sz="1850" dirty="0"/>
              <a:t>Extremely fast, ~ 1 minute per million people – runs during model run</a:t>
            </a:r>
          </a:p>
          <a:p>
            <a:pPr marL="302260" indent="-219710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189CC3-FF84-447C-94F8-5FAFE4DA3C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89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1BB54F-907C-4C5E-938F-FAAFF7B17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336431"/>
            <a:ext cx="8229600" cy="2912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70C04-0F9F-40EB-A789-7158DE00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Population Synthesis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354ADA8-4CC2-46A6-9C60-89E1099AF4F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199" y="803454"/>
            <a:ext cx="7531993" cy="3737610"/>
          </a:xfrm>
        </p:spPr>
        <p:txBody>
          <a:bodyPr/>
          <a:lstStyle/>
          <a:p>
            <a:r>
              <a:rPr lang="en-US"/>
              <a:t>Person level attributes show benefit of IPU over IPF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189CC3-FF84-447C-94F8-5FAFE4DA3C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3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0C04-0F9F-40EB-A789-7158DE00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Trip Generation by Decision Trees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354ADA8-4CC2-46A6-9C60-89E1099AF4F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8299" y="892301"/>
            <a:ext cx="3790951" cy="3737610"/>
          </a:xfrm>
        </p:spPr>
        <p:txBody>
          <a:bodyPr/>
          <a:lstStyle/>
          <a:p>
            <a:r>
              <a:rPr lang="en-US" sz="2133" b="0" i="0" u="none" strike="noStrike" baseline="0">
                <a:latin typeface="Gill Sans MT" panose="020B0502020104020203" pitchFamily="34" charset="0"/>
              </a:rPr>
              <a:t>The game of 20 Questions</a:t>
            </a:r>
          </a:p>
          <a:p>
            <a:r>
              <a:rPr lang="en-US" sz="2133" b="0" i="0" u="none" strike="noStrike" baseline="0">
                <a:latin typeface="Gill Sans MT" panose="020B0502020104020203" pitchFamily="34" charset="0"/>
              </a:rPr>
              <a:t>Advantages of Decision </a:t>
            </a:r>
            <a:r>
              <a:rPr lang="en-US" sz="2133">
                <a:latin typeface="Gill Sans MT" panose="020B0502020104020203" pitchFamily="34" charset="0"/>
              </a:rPr>
              <a:t>T</a:t>
            </a:r>
            <a:r>
              <a:rPr lang="en-US" sz="2133" b="0" i="0" u="none" strike="noStrike" baseline="0">
                <a:latin typeface="Gill Sans MT" panose="020B0502020104020203" pitchFamily="34" charset="0"/>
              </a:rPr>
              <a:t>rees</a:t>
            </a:r>
          </a:p>
          <a:p>
            <a:pPr lvl="1"/>
            <a:r>
              <a:rPr lang="en-US" sz="1800">
                <a:latin typeface="Gill Sans MT" panose="020B0502020104020203" pitchFamily="34" charset="0"/>
              </a:rPr>
              <a:t>Sensitivity</a:t>
            </a:r>
          </a:p>
          <a:p>
            <a:pPr lvl="2"/>
            <a:r>
              <a:rPr lang="en-US" sz="1600" b="1">
                <a:solidFill>
                  <a:srgbClr val="095CA6"/>
                </a:solidFill>
                <a:latin typeface="Gill Sans MT" panose="020B0502020104020203" pitchFamily="34" charset="0"/>
              </a:rPr>
              <a:t>Age</a:t>
            </a:r>
          </a:p>
          <a:p>
            <a:pPr lvl="2"/>
            <a:r>
              <a:rPr lang="en-US" sz="1600" b="1">
                <a:solidFill>
                  <a:srgbClr val="095CA6"/>
                </a:solidFill>
                <a:latin typeface="Gill Sans MT" panose="020B0502020104020203" pitchFamily="34" charset="0"/>
              </a:rPr>
              <a:t>Neighborhood / Accessibility</a:t>
            </a:r>
          </a:p>
          <a:p>
            <a:pPr lvl="2"/>
            <a:r>
              <a:rPr lang="en-US" sz="1600">
                <a:latin typeface="Gill Sans MT" panose="020B0502020104020203" pitchFamily="34" charset="0"/>
              </a:rPr>
              <a:t>Income </a:t>
            </a:r>
          </a:p>
          <a:p>
            <a:pPr lvl="2"/>
            <a:r>
              <a:rPr lang="en-US" sz="1600">
                <a:latin typeface="Gill Sans MT" panose="020B0502020104020203" pitchFamily="34" charset="0"/>
              </a:rPr>
              <a:t>Vehicle ownership</a:t>
            </a:r>
          </a:p>
          <a:p>
            <a:pPr lvl="2"/>
            <a:r>
              <a:rPr lang="en-US" sz="1600">
                <a:latin typeface="Gill Sans MT" panose="020B0502020104020203" pitchFamily="34" charset="0"/>
              </a:rPr>
              <a:t>Household composition </a:t>
            </a:r>
            <a:endParaRPr lang="en-US" sz="1600" b="0" i="0" u="none" strike="noStrike" baseline="0">
              <a:latin typeface="Gill Sans MT" panose="020B0502020104020203" pitchFamily="34" charset="0"/>
            </a:endParaRPr>
          </a:p>
          <a:p>
            <a:pPr lvl="1"/>
            <a:r>
              <a:rPr lang="en-US" sz="1800">
                <a:latin typeface="Gill Sans MT" panose="020B0502020104020203" pitchFamily="34" charset="0"/>
              </a:rPr>
              <a:t>Nonlinear effects </a:t>
            </a:r>
          </a:p>
          <a:p>
            <a:pPr lvl="1"/>
            <a:r>
              <a:rPr lang="en-US" sz="1800">
                <a:latin typeface="Gill Sans MT" panose="020B0502020104020203" pitchFamily="34" charset="0"/>
              </a:rPr>
              <a:t>Full survey support</a:t>
            </a:r>
          </a:p>
          <a:p>
            <a:pPr lvl="2"/>
            <a:r>
              <a:rPr lang="en-US" sz="1400" i="0" u="none" strike="noStrike" baseline="0">
                <a:latin typeface="Gill Sans MT" panose="020B0502020104020203" pitchFamily="34" charset="0"/>
              </a:rPr>
              <a:t>No empty </a:t>
            </a:r>
            <a:r>
              <a:rPr lang="en-US" sz="1400">
                <a:latin typeface="Gill Sans MT" panose="020B0502020104020203" pitchFamily="34" charset="0"/>
              </a:rPr>
              <a:t>cells like with cross-class</a:t>
            </a:r>
            <a:endParaRPr lang="en-US" sz="1400" i="0" u="none" strike="noStrike" baseline="0">
              <a:latin typeface="Gill Sans MT" panose="020B050202010402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189CC3-FF84-447C-94F8-5FAFE4DA3C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4EDFD-9543-061A-4F48-119FC9DBA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787" y="962173"/>
            <a:ext cx="4542857" cy="3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48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0C04-0F9F-40EB-A789-7158DE00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with Traditional Models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354ADA8-4CC2-46A6-9C60-89E1099AF4F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8299" y="711107"/>
            <a:ext cx="8549712" cy="4199475"/>
          </a:xfrm>
        </p:spPr>
        <p:txBody>
          <a:bodyPr>
            <a:normAutofit/>
          </a:bodyPr>
          <a:lstStyle/>
          <a:p>
            <a:r>
              <a:rPr lang="en-US" sz="2133" b="0" i="0" u="none" strike="noStrike" baseline="0">
                <a:latin typeface="Gill Sans MT" panose="020B0502020104020203" pitchFamily="34" charset="0"/>
              </a:rPr>
              <a:t>Tested classical stats &amp; </a:t>
            </a:r>
            <a:br>
              <a:rPr lang="en-US" sz="2133" b="0" i="0" u="none" strike="noStrike" baseline="0">
                <a:latin typeface="Gill Sans MT" panose="020B0502020104020203" pitchFamily="34" charset="0"/>
              </a:rPr>
            </a:br>
            <a:r>
              <a:rPr lang="en-US" sz="2133" b="0" i="0" u="none" strike="noStrike" baseline="0">
                <a:latin typeface="Gill Sans MT" panose="020B0502020104020203" pitchFamily="34" charset="0"/>
              </a:rPr>
              <a:t>plain AI methods</a:t>
            </a:r>
          </a:p>
          <a:p>
            <a:pPr lvl="1">
              <a:spcBef>
                <a:spcPts val="0"/>
              </a:spcBef>
            </a:pPr>
            <a:r>
              <a:rPr lang="en-US" sz="1800" b="0" i="0" u="none" strike="noStrike" baseline="0">
                <a:latin typeface="Gill Sans MT" panose="020B0502020104020203" pitchFamily="34" charset="0"/>
              </a:rPr>
              <a:t>Cross-classification </a:t>
            </a:r>
          </a:p>
          <a:p>
            <a:pPr lvl="1">
              <a:spcBef>
                <a:spcPts val="0"/>
              </a:spcBef>
            </a:pPr>
            <a:r>
              <a:rPr lang="en-US" sz="1800" b="0" i="0" u="none" strike="noStrike" baseline="0">
                <a:latin typeface="Gill Sans MT" panose="020B0502020104020203" pitchFamily="34" charset="0"/>
              </a:rPr>
              <a:t>GLM (up to and including </a:t>
            </a:r>
            <a:br>
              <a:rPr lang="en-US" sz="1800" b="0" i="0" u="none" strike="noStrike" baseline="0">
                <a:latin typeface="Gill Sans MT" panose="020B0502020104020203" pitchFamily="34" charset="0"/>
              </a:rPr>
            </a:br>
            <a:r>
              <a:rPr lang="en-US" sz="1800" b="0" i="0" u="none" strike="noStrike" baseline="0">
                <a:latin typeface="Gill Sans MT" panose="020B0502020104020203" pitchFamily="34" charset="0"/>
              </a:rPr>
              <a:t>zero-inflated negative binomial)</a:t>
            </a:r>
          </a:p>
          <a:p>
            <a:pPr lvl="1">
              <a:spcBef>
                <a:spcPts val="0"/>
              </a:spcBef>
            </a:pPr>
            <a:r>
              <a:rPr lang="en-US" sz="1800" b="0" i="0" u="none" strike="noStrike" baseline="0">
                <a:latin typeface="Gill Sans MT" panose="020B0502020104020203" pitchFamily="34" charset="0"/>
              </a:rPr>
              <a:t>Logit (ordered logit)</a:t>
            </a:r>
          </a:p>
          <a:p>
            <a:pPr lvl="1">
              <a:spcBef>
                <a:spcPts val="0"/>
              </a:spcBef>
            </a:pPr>
            <a:r>
              <a:rPr lang="en-US" sz="1800">
                <a:latin typeface="Gill Sans MT" panose="020B0502020104020203" pitchFamily="34" charset="0"/>
              </a:rPr>
              <a:t>Extreme Gradient Boosted </a:t>
            </a:r>
            <a:br>
              <a:rPr lang="en-US" sz="1800">
                <a:latin typeface="Gill Sans MT" panose="020B0502020104020203" pitchFamily="34" charset="0"/>
              </a:rPr>
            </a:br>
            <a:r>
              <a:rPr lang="en-US" sz="1800">
                <a:latin typeface="Gill Sans MT" panose="020B0502020104020203" pitchFamily="34" charset="0"/>
              </a:rPr>
              <a:t>Decision Trees (</a:t>
            </a:r>
            <a:r>
              <a:rPr lang="en-US" sz="1800" err="1">
                <a:latin typeface="Gill Sans MT" panose="020B0502020104020203" pitchFamily="34" charset="0"/>
              </a:rPr>
              <a:t>XGBoost</a:t>
            </a:r>
            <a:r>
              <a:rPr lang="en-US" sz="1800">
                <a:latin typeface="Gill Sans MT" panose="020B0502020104020203" pitchFamily="34" charset="0"/>
              </a:rPr>
              <a:t>)  </a:t>
            </a:r>
            <a:endParaRPr lang="en-US" sz="1800" b="0" i="0" u="none" strike="noStrike" baseline="0">
              <a:latin typeface="Gill Sans MT" panose="020B0502020104020203" pitchFamily="34" charset="0"/>
            </a:endParaRPr>
          </a:p>
          <a:p>
            <a:pPr lvl="3"/>
            <a:endParaRPr lang="en-US" sz="1066">
              <a:latin typeface="Gill Sans MT" panose="020B0502020104020203" pitchFamily="34" charset="0"/>
            </a:endParaRPr>
          </a:p>
          <a:p>
            <a:r>
              <a:rPr lang="en-US" sz="2133">
                <a:latin typeface="Gill Sans MT" panose="020B0502020104020203" pitchFamily="34" charset="0"/>
              </a:rPr>
              <a:t>Chosen approach: </a:t>
            </a:r>
            <a:r>
              <a:rPr lang="en-US" sz="2133" b="1">
                <a:solidFill>
                  <a:srgbClr val="095CA6"/>
                </a:solidFill>
                <a:latin typeface="Gill Sans MT" panose="020B0502020104020203" pitchFamily="34" charset="0"/>
              </a:rPr>
              <a:t>Explainable Artificial Intelligence (XAI)</a:t>
            </a:r>
            <a:endParaRPr lang="en-US" sz="2133" b="0" i="0" u="none" strike="noStrike" baseline="0">
              <a:latin typeface="Gill Sans MT" panose="020B0502020104020203" pitchFamily="34" charset="0"/>
            </a:endParaRPr>
          </a:p>
          <a:p>
            <a:pPr lvl="1"/>
            <a:r>
              <a:rPr lang="en-US" sz="1800" i="0" u="none" strike="noStrike" baseline="0">
                <a:latin typeface="Gill Sans MT" panose="020B0502020104020203" pitchFamily="34" charset="0"/>
              </a:rPr>
              <a:t>ANOVA-based Rationalized Decision Trees </a:t>
            </a:r>
          </a:p>
          <a:p>
            <a:pPr lvl="1"/>
            <a:r>
              <a:rPr lang="en-US" sz="1800" b="1">
                <a:solidFill>
                  <a:srgbClr val="095CA6"/>
                </a:solidFill>
                <a:latin typeface="Gill Sans MT" panose="020B0502020104020203" pitchFamily="34" charset="0"/>
              </a:rPr>
              <a:t>Explainable</a:t>
            </a:r>
            <a:r>
              <a:rPr lang="en-US" sz="1800">
                <a:latin typeface="Gill Sans MT" panose="020B0502020104020203" pitchFamily="34" charset="0"/>
              </a:rPr>
              <a:t>, reasonable relationships between trip rates and explanatory variables</a:t>
            </a:r>
          </a:p>
          <a:p>
            <a:pPr lvl="1"/>
            <a:r>
              <a:rPr lang="en-US" sz="1800"/>
              <a:t>Confidence that the model is not over-fit to the data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189CC3-FF84-447C-94F8-5FAFE4DA3C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8BD627-9BA7-40B7-9654-A6D8C44D6F3E}"/>
              </a:ext>
            </a:extLst>
          </p:cNvPr>
          <p:cNvGraphicFramePr>
            <a:graphicFrameLocks noGrp="1"/>
          </p:cNvGraphicFramePr>
          <p:nvPr/>
        </p:nvGraphicFramePr>
        <p:xfrm>
          <a:off x="4400549" y="1195739"/>
          <a:ext cx="3162301" cy="19423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4387">
                  <a:extLst>
                    <a:ext uri="{9D8B030D-6E8A-4147-A177-3AD203B41FA5}">
                      <a16:colId xmlns:a16="http://schemas.microsoft.com/office/drawing/2014/main" val="2329050707"/>
                    </a:ext>
                  </a:extLst>
                </a:gridCol>
                <a:gridCol w="1037914">
                  <a:extLst>
                    <a:ext uri="{9D8B030D-6E8A-4147-A177-3AD203B41FA5}">
                      <a16:colId xmlns:a16="http://schemas.microsoft.com/office/drawing/2014/main" val="3605097286"/>
                    </a:ext>
                  </a:extLst>
                </a:gridCol>
              </a:tblGrid>
              <a:tr h="3237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 Type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Pseudo R</a:t>
                      </a:r>
                      <a:r>
                        <a:rPr lang="en-US" sz="1400" baseline="30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baseline="30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767406"/>
                  </a:ext>
                </a:extLst>
              </a:tr>
              <a:tr h="3237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Logit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4213617"/>
                  </a:ext>
                </a:extLst>
              </a:tr>
              <a:tr h="3237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GLM (Regression)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7620084"/>
                  </a:ext>
                </a:extLst>
              </a:tr>
              <a:tr h="3237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Cross-Class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886460"/>
                  </a:ext>
                </a:extLst>
              </a:tr>
              <a:tr h="3237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XGBoost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0645930"/>
                  </a:ext>
                </a:extLst>
              </a:tr>
              <a:tr h="3237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XAI ANOVA Decision Tree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0.53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98180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E2E935E-186D-487E-9A23-A33089DD175C}"/>
              </a:ext>
            </a:extLst>
          </p:cNvPr>
          <p:cNvSpPr txBox="1"/>
          <p:nvPr/>
        </p:nvSpPr>
        <p:spPr>
          <a:xfrm>
            <a:off x="4330699" y="857250"/>
            <a:ext cx="316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Example: School Trips</a:t>
            </a:r>
          </a:p>
        </p:txBody>
      </p:sp>
    </p:spTree>
    <p:extLst>
      <p:ext uri="{BB962C8B-B14F-4D97-AF65-F5344CB8AC3E}">
        <p14:creationId xmlns:p14="http://schemas.microsoft.com/office/powerpoint/2010/main" val="196793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D8E7-8F6A-2ECA-EABB-6A05BFD1D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PBHRDC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2D673-0824-9A1B-8F2B-051CDA3D2E1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704502"/>
            <a:ext cx="4853354" cy="4060929"/>
          </a:xfrm>
        </p:spPr>
        <p:txBody>
          <a:bodyPr/>
          <a:lstStyle/>
          <a:p>
            <a:r>
              <a:rPr lang="en-US" dirty="0"/>
              <a:t>Currently testing new ensemble methods for NC statewide model</a:t>
            </a:r>
          </a:p>
          <a:p>
            <a:r>
              <a:rPr lang="en-US" dirty="0"/>
              <a:t>Form of doubly-boosted model</a:t>
            </a:r>
          </a:p>
          <a:p>
            <a:r>
              <a:rPr lang="en-US" dirty="0"/>
              <a:t>Regression on continuous variables expected to affect everyone (income, age, accessibility)</a:t>
            </a:r>
          </a:p>
          <a:p>
            <a:r>
              <a:rPr lang="en-US" dirty="0"/>
              <a:t>Decision tree on first residual using categorical variables (gender, employment, marital status, etc.)</a:t>
            </a:r>
          </a:p>
          <a:p>
            <a:r>
              <a:rPr lang="en-US" dirty="0"/>
              <a:t>Asserted tree on “personas”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B37A1-27C7-CA99-F5E0-BAEA035BB8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8D7A01-E83A-2C92-B644-161BB6BD0514}"/>
              </a:ext>
            </a:extLst>
          </p:cNvPr>
          <p:cNvSpPr/>
          <p:nvPr/>
        </p:nvSpPr>
        <p:spPr>
          <a:xfrm>
            <a:off x="5803771" y="826477"/>
            <a:ext cx="2883029" cy="4846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Regression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1855C-0020-DF3A-1D5A-BA481EF5EB6A}"/>
              </a:ext>
            </a:extLst>
          </p:cNvPr>
          <p:cNvSpPr/>
          <p:nvPr/>
        </p:nvSpPr>
        <p:spPr>
          <a:xfrm>
            <a:off x="5803768" y="1767229"/>
            <a:ext cx="2883029" cy="4846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Decision Tree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6DD3CC-1DBE-F0EC-4E94-22F40F515F3F}"/>
              </a:ext>
            </a:extLst>
          </p:cNvPr>
          <p:cNvSpPr/>
          <p:nvPr/>
        </p:nvSpPr>
        <p:spPr>
          <a:xfrm>
            <a:off x="5803767" y="2707981"/>
            <a:ext cx="2883029" cy="4846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Personas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EE6F2E-1519-448D-79CE-69FE910D3E94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7245283" y="1311109"/>
            <a:ext cx="3" cy="4561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EC56D9-B2E2-2373-8D41-FE9E21D40672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7245282" y="2251861"/>
            <a:ext cx="1" cy="4561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02AAE1-0E04-58C5-BA08-60789957E69E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245280" y="3192613"/>
            <a:ext cx="2" cy="4561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81DFE4-D704-70B7-3B7F-A177059AA9B6}"/>
                  </a:ext>
                </a:extLst>
              </p:cNvPr>
              <p:cNvSpPr txBox="1"/>
              <p:nvPr/>
            </p:nvSpPr>
            <p:spPr>
              <a:xfrm>
                <a:off x="5767471" y="3885989"/>
                <a:ext cx="2955617" cy="494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81DFE4-D704-70B7-3B7F-A177059AA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471" y="3885989"/>
                <a:ext cx="2955617" cy="4947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154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142C1-F291-CD0F-3E3F-5B7C5326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1F12B-BD4B-3108-3402-894BD50A9FE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Age</a:t>
            </a:r>
          </a:p>
          <a:p>
            <a:r>
              <a:rPr lang="en-US" dirty="0"/>
              <a:t>Income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4ECF3-B287-2D04-11E7-019B0561E5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 </a:t>
            </a:r>
            <a:fld id="{A20F7EAF-A6D1-48A7-B46D-BFC8918AC195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3555984-8670-CDB0-3D45-BBC6AF26AC0D}"/>
              </a:ext>
            </a:extLst>
          </p:cNvPr>
          <p:cNvGraphicFramePr>
            <a:graphicFrameLocks/>
          </p:cNvGraphicFramePr>
          <p:nvPr/>
        </p:nvGraphicFramePr>
        <p:xfrm>
          <a:off x="3947746" y="716236"/>
          <a:ext cx="4971626" cy="2317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8AD749A-7592-CE89-8D65-1694CE84357E}"/>
              </a:ext>
            </a:extLst>
          </p:cNvPr>
          <p:cNvGraphicFramePr>
            <a:graphicFrameLocks/>
          </p:cNvGraphicFramePr>
          <p:nvPr/>
        </p:nvGraphicFramePr>
        <p:xfrm>
          <a:off x="113018" y="2427593"/>
          <a:ext cx="4634829" cy="2414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38063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1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0070C0"/>
      </a:hlink>
      <a:folHlink>
        <a:srgbClr val="B2B2B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73C6950FD8846A1206516366F16FA" ma:contentTypeVersion="15" ma:contentTypeDescription="Create a new document." ma:contentTypeScope="" ma:versionID="885c196eb5a5c8bf536e12e68d22a870">
  <xsd:schema xmlns:xsd="http://www.w3.org/2001/XMLSchema" xmlns:xs="http://www.w3.org/2001/XMLSchema" xmlns:p="http://schemas.microsoft.com/office/2006/metadata/properties" xmlns:ns1="http://schemas.microsoft.com/sharepoint/v3" xmlns:ns2="95b28682-a189-41cc-9993-d48032473616" xmlns:ns3="16f00c2e-ac5c-418b-9f13-a0771dbd417d" targetNamespace="http://schemas.microsoft.com/office/2006/metadata/properties" ma:root="true" ma:fieldsID="6de9a015e19cd849e9228885e28edac4" ns1:_="" ns2:_="" ns3:_="">
    <xsd:import namespace="http://schemas.microsoft.com/sharepoint/v3"/>
    <xsd:import namespace="95b28682-a189-41cc-9993-d48032473616"/>
    <xsd:import namespace="16f00c2e-ac5c-418b-9f13-a0771dbd417d"/>
    <xsd:element name="properties">
      <xsd:complexType>
        <xsd:sequence>
          <xsd:element name="documentManagement">
            <xsd:complexType>
              <xsd:all>
                <xsd:element ref="ns2:Meeting_x0020_Date"/>
                <xsd:element ref="ns2:Group_x0020_Meeting"/>
                <xsd:element ref="ns3:_dlc_DocId" minOccurs="0"/>
                <xsd:element ref="ns3:_dlc_DocIdUrl" minOccurs="0"/>
                <xsd:element ref="ns3:_dlc_DocIdPersistId" minOccurs="0"/>
                <xsd:element ref="ns1:URL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13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28682-a189-41cc-9993-d48032473616" elementFormDefault="qualified">
    <xsd:import namespace="http://schemas.microsoft.com/office/2006/documentManagement/types"/>
    <xsd:import namespace="http://schemas.microsoft.com/office/infopath/2007/PartnerControls"/>
    <xsd:element name="Meeting_x0020_Date" ma:index="8" ma:displayName="Meeting Date" ma:format="DateOnly" ma:internalName="Meeting_x0020_Date">
      <xsd:simpleType>
        <xsd:restriction base="dms:DateTime"/>
      </xsd:simpleType>
    </xsd:element>
    <xsd:element name="Group_x0020_Meeting" ma:index="9" ma:displayName="Group Meeting" ma:internalName="Group_x0020_Meeting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00c2e-ac5c-418b-9f13-a0771dbd417d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7ef604a7-ebc4-47af-96e9-7f1ad444f50a" ContentTypeId="0x0101" PreviousValue="false"/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95b28682-a189-41cc-9993-d48032473616">2025-04-04T04:00:00+00:00</Meeting_x0020_Date>
    <Group_x0020_Meeting xmlns="95b28682-a189-41cc-9993-d48032473616">2025 04/15</Group_x0020_Meeting>
    <URL xmlns="http://schemas.microsoft.com/sharepoint/v3">
      <Url xsi:nil="true"/>
      <Description xsi:nil="true"/>
    </URL>
  </documentManagement>
</p:properties>
</file>

<file path=customXml/itemProps1.xml><?xml version="1.0" encoding="utf-8"?>
<ds:datastoreItem xmlns:ds="http://schemas.openxmlformats.org/officeDocument/2006/customXml" ds:itemID="{63B2EEAC-FED5-4325-A0E1-3A1B3787303D}"/>
</file>

<file path=customXml/itemProps2.xml><?xml version="1.0" encoding="utf-8"?>
<ds:datastoreItem xmlns:ds="http://schemas.openxmlformats.org/officeDocument/2006/customXml" ds:itemID="{4BFF0156-E8D6-407B-8BB8-DDC912C17214}"/>
</file>

<file path=customXml/itemProps3.xml><?xml version="1.0" encoding="utf-8"?>
<ds:datastoreItem xmlns:ds="http://schemas.openxmlformats.org/officeDocument/2006/customXml" ds:itemID="{EB9671E9-2A89-4BEF-A144-E6C737756033}"/>
</file>

<file path=customXml/itemProps4.xml><?xml version="1.0" encoding="utf-8"?>
<ds:datastoreItem xmlns:ds="http://schemas.openxmlformats.org/officeDocument/2006/customXml" ds:itemID="{CD921765-A633-478B-ADA5-AB5D2845A2BF}"/>
</file>

<file path=customXml/itemProps5.xml><?xml version="1.0" encoding="utf-8"?>
<ds:datastoreItem xmlns:ds="http://schemas.openxmlformats.org/officeDocument/2006/customXml" ds:itemID="{454F00E9-A19E-424E-841D-61BE7BF7D1F9}"/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103</TotalTime>
  <Words>1117</Words>
  <Application>Microsoft Office PowerPoint</Application>
  <PresentationFormat>On-screen Show (16:9)</PresentationFormat>
  <Paragraphs>268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Aptos Narrow</vt:lpstr>
      <vt:lpstr>Arial</vt:lpstr>
      <vt:lpstr>Calibri</vt:lpstr>
      <vt:lpstr>Cambria Math</vt:lpstr>
      <vt:lpstr>Courier New</vt:lpstr>
      <vt:lpstr>Gill Sans MT</vt:lpstr>
      <vt:lpstr>Humnst777 Cn BT</vt:lpstr>
      <vt:lpstr>Symbol</vt:lpstr>
      <vt:lpstr>Wingdings</vt:lpstr>
      <vt:lpstr>Adjacency</vt:lpstr>
      <vt:lpstr>Custom Design</vt:lpstr>
      <vt:lpstr>Innovations in Version 5 of the North Carolina Statewide Travel Model (NCSTM5)   NCAMPO</vt:lpstr>
      <vt:lpstr>Overview of Innovations</vt:lpstr>
      <vt:lpstr>New Machine Learning Models</vt:lpstr>
      <vt:lpstr>Population Synthesis</vt:lpstr>
      <vt:lpstr>Population Synthesis</vt:lpstr>
      <vt:lpstr>Trip Generation by Decision Trees</vt:lpstr>
      <vt:lpstr>Comparison with Traditional Models</vt:lpstr>
      <vt:lpstr>PBHRDC Models</vt:lpstr>
      <vt:lpstr>Regression</vt:lpstr>
      <vt:lpstr>Decision Tree</vt:lpstr>
      <vt:lpstr>Persona Constants</vt:lpstr>
      <vt:lpstr>HANDLING Remote Work From Home</vt:lpstr>
      <vt:lpstr>Remote Work from Home</vt:lpstr>
      <vt:lpstr>Remote Work from Home</vt:lpstr>
      <vt:lpstr>Improved Truck Routing</vt:lpstr>
      <vt:lpstr>FAF5 Truck Flows</vt:lpstr>
      <vt:lpstr>Path Enumeration</vt:lpstr>
      <vt:lpstr>ATRI Truck GPS Data</vt:lpstr>
      <vt:lpstr>Example FAF5 Truck Routing</vt:lpstr>
      <vt:lpstr>Improved Intercity Passenger Flows</vt:lpstr>
      <vt:lpstr>The Challenge</vt:lpstr>
      <vt:lpstr>City to City Goole Time Comparisons </vt:lpstr>
      <vt:lpstr>Nested Destination choice for Long Trips</vt:lpstr>
      <vt:lpstr>Calibrated to Big Data</vt:lpstr>
      <vt:lpstr>CAV Scenario Testing</vt:lpstr>
      <vt:lpstr>Adding CAV Functionality to NCSTM</vt:lpstr>
      <vt:lpstr>CAV Functionality</vt:lpstr>
      <vt:lpstr>Auto Ownership</vt:lpstr>
      <vt:lpstr>Trip Generation</vt:lpstr>
      <vt:lpstr>Destination Choice</vt:lpstr>
      <vt:lpstr>Time of Day</vt:lpstr>
      <vt:lpstr>Deadheading / Zero Occupant Vehicles</vt:lpstr>
      <vt:lpstr>Assignment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NCSTM5_NCMUG_20250415</dc:title>
  <dc:creator>j</dc:creator>
  <cp:lastModifiedBy>Vince Bernardin</cp:lastModifiedBy>
  <cp:revision>7</cp:revision>
  <dcterms:created xsi:type="dcterms:W3CDTF">2015-01-04T19:26:31Z</dcterms:created>
  <dcterms:modified xsi:type="dcterms:W3CDTF">2025-04-14T19:32:28Z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0x01010011E73C6950FD8846A1206516366F16FA</vt:lpwstr>
  </property>
  <property fmtid="{D5CDD505-2E9C-101B-9397-08002B2CF9AE}" pid="3" name="Order">
    <vt:r8>23200</vt:r8>
  </property>
</Properties>
</file>